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4" r:id="rId6"/>
    <p:sldId id="258" r:id="rId7"/>
    <p:sldId id="260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79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47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0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82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13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51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76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20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99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0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B941F-910B-4E48-AFB1-0B94B7A29AAC}" type="datetimeFigureOut">
              <a:rPr lang="it-IT" smtClean="0"/>
              <a:t>25/01/2018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D64CA-002E-4F93-90C1-D3A47DD1880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24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57" y="3865085"/>
            <a:ext cx="3218012" cy="1237222"/>
          </a:xfrm>
          <a:prstGeom prst="rect">
            <a:avLst/>
          </a:prstGeom>
        </p:spPr>
      </p:pic>
      <p:pic>
        <p:nvPicPr>
          <p:cNvPr id="2050" name="Picture 2" descr="Risultati immagini per CNR I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94" y="3674071"/>
            <a:ext cx="3918583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2717075" y="1985555"/>
            <a:ext cx="6423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i="1" dirty="0" smtClean="0"/>
              <a:t>SMART WRISTBAND</a:t>
            </a:r>
            <a:endParaRPr lang="it-IT" sz="6000" i="1" dirty="0"/>
          </a:p>
        </p:txBody>
      </p:sp>
    </p:spTree>
    <p:extLst>
      <p:ext uri="{BB962C8B-B14F-4D97-AF65-F5344CB8AC3E}">
        <p14:creationId xmlns:p14="http://schemas.microsoft.com/office/powerpoint/2010/main" val="216424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415874" y="233042"/>
            <a:ext cx="332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NEXT DEVELOPMENT</a:t>
            </a:r>
            <a:endParaRPr lang="it-IT" sz="28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05864" y="1323483"/>
            <a:ext cx="91143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- A more </a:t>
            </a:r>
            <a:r>
              <a:rPr lang="it-IT" dirty="0" err="1" smtClean="0"/>
              <a:t>integrated</a:t>
            </a:r>
            <a:r>
              <a:rPr lang="it-IT" dirty="0" smtClean="0"/>
              <a:t> </a:t>
            </a:r>
            <a:r>
              <a:rPr lang="it-IT" dirty="0" err="1" smtClean="0"/>
              <a:t>version</a:t>
            </a:r>
            <a:r>
              <a:rPr lang="it-IT" dirty="0" smtClean="0"/>
              <a:t> of the </a:t>
            </a:r>
            <a:r>
              <a:rPr lang="it-IT" dirty="0" err="1" smtClean="0"/>
              <a:t>wristband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highly</a:t>
            </a:r>
            <a:r>
              <a:rPr lang="it-IT" dirty="0" smtClean="0"/>
              <a:t> </a:t>
            </a:r>
            <a:r>
              <a:rPr lang="it-IT" dirty="0" err="1" smtClean="0"/>
              <a:t>feasable</a:t>
            </a:r>
            <a:r>
              <a:rPr lang="it-IT" dirty="0" smtClean="0"/>
              <a:t>:</a:t>
            </a:r>
          </a:p>
          <a:p>
            <a:pPr marL="342900" indent="-342900" algn="just">
              <a:buAutoNum type="alphaLcParenR"/>
            </a:pPr>
            <a:r>
              <a:rPr lang="it-IT" dirty="0" err="1" smtClean="0"/>
              <a:t>using</a:t>
            </a:r>
            <a:r>
              <a:rPr lang="it-IT" dirty="0" smtClean="0"/>
              <a:t> ESP-WROOM-32 (</a:t>
            </a:r>
            <a:r>
              <a:rPr lang="it-IT" dirty="0" err="1" smtClean="0"/>
              <a:t>same</a:t>
            </a:r>
            <a:r>
              <a:rPr lang="it-IT" dirty="0" smtClean="0"/>
              <a:t> chip)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2.55 x 1.08cm vs 6 x 2.6cm of ESP32Thing</a:t>
            </a:r>
          </a:p>
          <a:p>
            <a:pPr marL="342900" indent="-342900" algn="just">
              <a:buAutoNum type="alphaLcParenR"/>
            </a:pPr>
            <a:r>
              <a:rPr lang="it-IT" dirty="0" smtClean="0"/>
              <a:t>In the </a:t>
            </a:r>
            <a:r>
              <a:rPr lang="it-IT" dirty="0" err="1" smtClean="0"/>
              <a:t>next</a:t>
            </a:r>
            <a:r>
              <a:rPr lang="it-IT" dirty="0" smtClean="0"/>
              <a:t> future new </a:t>
            </a:r>
            <a:r>
              <a:rPr lang="it-IT" dirty="0" err="1" smtClean="0"/>
              <a:t>APIs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implement</a:t>
            </a:r>
            <a:r>
              <a:rPr lang="it-IT" dirty="0" smtClean="0"/>
              <a:t>. The </a:t>
            </a:r>
            <a:r>
              <a:rPr lang="it-IT" dirty="0" err="1" smtClean="0"/>
              <a:t>consumption</a:t>
            </a:r>
            <a:r>
              <a:rPr lang="it-IT" dirty="0" smtClean="0"/>
              <a:t> </a:t>
            </a:r>
            <a:r>
              <a:rPr lang="it-IT" dirty="0" err="1" smtClean="0"/>
              <a:t>reduction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allow</a:t>
            </a:r>
            <a:r>
              <a:rPr lang="it-IT" dirty="0" smtClean="0"/>
              <a:t> to use </a:t>
            </a:r>
            <a:r>
              <a:rPr lang="it-IT" dirty="0" err="1" smtClean="0"/>
              <a:t>smaller</a:t>
            </a:r>
            <a:r>
              <a:rPr lang="it-IT" dirty="0" smtClean="0"/>
              <a:t> and </a:t>
            </a:r>
            <a:r>
              <a:rPr lang="it-IT" dirty="0" err="1" smtClean="0"/>
              <a:t>lighter</a:t>
            </a:r>
            <a:r>
              <a:rPr lang="it-IT" dirty="0" smtClean="0"/>
              <a:t> </a:t>
            </a:r>
            <a:r>
              <a:rPr lang="it-IT" dirty="0" err="1" smtClean="0"/>
              <a:t>battery</a:t>
            </a:r>
            <a:r>
              <a:rPr lang="it-IT" dirty="0" smtClean="0"/>
              <a:t> (Li-Po)</a:t>
            </a:r>
          </a:p>
          <a:p>
            <a:pPr algn="just"/>
            <a:endParaRPr lang="it-IT" dirty="0"/>
          </a:p>
          <a:p>
            <a:pPr algn="just"/>
            <a:endParaRPr lang="it-IT" dirty="0" smtClean="0"/>
          </a:p>
          <a:p>
            <a:pPr marL="285750" indent="-285750" algn="just">
              <a:buFontTx/>
              <a:buChar char="-"/>
            </a:pPr>
            <a:r>
              <a:rPr lang="it-IT" dirty="0" smtClean="0"/>
              <a:t>More </a:t>
            </a:r>
            <a:r>
              <a:rPr lang="it-IT" dirty="0" err="1" smtClean="0"/>
              <a:t>sensors</a:t>
            </a:r>
            <a:r>
              <a:rPr lang="it-IT" dirty="0" smtClean="0"/>
              <a:t> can be </a:t>
            </a:r>
            <a:r>
              <a:rPr lang="it-IT" dirty="0" err="1" smtClean="0"/>
              <a:t>embedded</a:t>
            </a:r>
            <a:r>
              <a:rPr lang="it-IT" dirty="0" smtClean="0"/>
              <a:t>: </a:t>
            </a:r>
            <a:r>
              <a:rPr lang="it-IT" dirty="0" err="1" smtClean="0"/>
              <a:t>piezoelectric</a:t>
            </a:r>
            <a:r>
              <a:rPr lang="it-IT" dirty="0" smtClean="0"/>
              <a:t> </a:t>
            </a:r>
            <a:r>
              <a:rPr lang="it-IT" dirty="0" err="1" smtClean="0"/>
              <a:t>capacitors</a:t>
            </a:r>
            <a:r>
              <a:rPr lang="it-IT" dirty="0" smtClean="0"/>
              <a:t>, </a:t>
            </a:r>
            <a:r>
              <a:rPr lang="it-IT" dirty="0" err="1" smtClean="0"/>
              <a:t>mioelectric</a:t>
            </a:r>
            <a:r>
              <a:rPr lang="it-IT" dirty="0"/>
              <a:t> </a:t>
            </a:r>
            <a:r>
              <a:rPr lang="it-IT" dirty="0" err="1" smtClean="0"/>
              <a:t>electrodes</a:t>
            </a:r>
            <a:r>
              <a:rPr lang="it-IT" dirty="0" smtClean="0"/>
              <a:t>, </a:t>
            </a:r>
            <a:r>
              <a:rPr lang="it-IT" dirty="0" err="1" smtClean="0"/>
              <a:t>heartbeat</a:t>
            </a:r>
            <a:r>
              <a:rPr lang="it-IT" dirty="0" smtClean="0"/>
              <a:t> </a:t>
            </a:r>
            <a:r>
              <a:rPr lang="it-IT" dirty="0" err="1" smtClean="0"/>
              <a:t>sensors</a:t>
            </a:r>
            <a:r>
              <a:rPr lang="it-IT" dirty="0" smtClean="0"/>
              <a:t>, etc.</a:t>
            </a:r>
          </a:p>
          <a:p>
            <a:pPr algn="just"/>
            <a:endParaRPr lang="it-IT" dirty="0"/>
          </a:p>
          <a:p>
            <a:pPr marL="285750" indent="-285750" algn="just">
              <a:buFontTx/>
              <a:buChar char="-"/>
            </a:pPr>
            <a:r>
              <a:rPr lang="it-IT" dirty="0" smtClean="0"/>
              <a:t>Machine </a:t>
            </a:r>
            <a:r>
              <a:rPr lang="it-IT" dirty="0" err="1" smtClean="0"/>
              <a:t>learning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 are </a:t>
            </a:r>
            <a:r>
              <a:rPr lang="it-IT" dirty="0" err="1" smtClean="0"/>
              <a:t>going</a:t>
            </a:r>
            <a:r>
              <a:rPr lang="it-IT" dirty="0" smtClean="0"/>
              <a:t> to be </a:t>
            </a:r>
            <a:r>
              <a:rPr lang="it-IT" dirty="0" err="1" smtClean="0"/>
              <a:t>implemented</a:t>
            </a:r>
            <a:r>
              <a:rPr lang="it-IT" dirty="0" smtClean="0"/>
              <a:t> in the </a:t>
            </a:r>
            <a:r>
              <a:rPr lang="it-IT" dirty="0" err="1" smtClean="0"/>
              <a:t>LABView</a:t>
            </a:r>
            <a:r>
              <a:rPr lang="it-IT" dirty="0" smtClean="0"/>
              <a:t> client to </a:t>
            </a:r>
            <a:r>
              <a:rPr lang="it-IT" dirty="0" err="1" smtClean="0"/>
              <a:t>enable</a:t>
            </a:r>
            <a:r>
              <a:rPr lang="it-IT" dirty="0" smtClean="0"/>
              <a:t> data </a:t>
            </a:r>
            <a:r>
              <a:rPr lang="it-IT" dirty="0" err="1" smtClean="0"/>
              <a:t>classification</a:t>
            </a:r>
            <a:r>
              <a:rPr lang="it-IT" dirty="0" smtClean="0"/>
              <a:t> and more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endParaRPr lang="it-IT" dirty="0" smtClean="0"/>
          </a:p>
          <a:p>
            <a:pPr algn="just"/>
            <a:endParaRPr lang="it-IT" dirty="0" smtClean="0"/>
          </a:p>
        </p:txBody>
      </p:sp>
      <p:pic>
        <p:nvPicPr>
          <p:cNvPr id="4098" name="Picture 2" descr="Risultati immagini per esp-wroom-3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t="12458" r="7955" b="11899"/>
          <a:stretch/>
        </p:blipFill>
        <p:spPr bwMode="auto">
          <a:xfrm>
            <a:off x="9839325" y="1156839"/>
            <a:ext cx="1705756" cy="15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isultati immagini per Lipo battery 300ma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040" y="3200399"/>
            <a:ext cx="1838326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0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72" r="10937" b="10834"/>
          <a:stretch/>
        </p:blipFill>
        <p:spPr>
          <a:xfrm>
            <a:off x="6362701" y="3819201"/>
            <a:ext cx="4838700" cy="267684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t="23026" r="12359" b="9369"/>
          <a:stretch/>
        </p:blipFill>
        <p:spPr>
          <a:xfrm rot="16200000">
            <a:off x="849044" y="1327576"/>
            <a:ext cx="4614707" cy="572224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484914" y="243840"/>
            <a:ext cx="30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SYSTEM OVERVIEW</a:t>
            </a:r>
            <a:endParaRPr lang="it-IT" sz="2800" b="1" dirty="0"/>
          </a:p>
        </p:txBody>
      </p:sp>
      <p:cxnSp>
        <p:nvCxnSpPr>
          <p:cNvPr id="8" name="Connettore 2 7"/>
          <p:cNvCxnSpPr>
            <a:endCxn id="12" idx="1"/>
          </p:cNvCxnSpPr>
          <p:nvPr/>
        </p:nvCxnSpPr>
        <p:spPr>
          <a:xfrm flipV="1">
            <a:off x="4876800" y="2067794"/>
            <a:ext cx="2730177" cy="410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7606977" y="1883128"/>
            <a:ext cx="370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Central </a:t>
            </a:r>
            <a:r>
              <a:rPr lang="it-IT" dirty="0" err="1" smtClean="0"/>
              <a:t>unit</a:t>
            </a:r>
            <a:r>
              <a:rPr lang="it-IT" dirty="0" smtClean="0"/>
              <a:t> (CPU + BLE </a:t>
            </a:r>
            <a:r>
              <a:rPr lang="it-IT" dirty="0" err="1" smtClean="0"/>
              <a:t>transreceiver</a:t>
            </a:r>
            <a:r>
              <a:rPr lang="it-IT" dirty="0" smtClean="0"/>
              <a:t>)</a:t>
            </a:r>
            <a:endParaRPr lang="it-IT" dirty="0"/>
          </a:p>
        </p:txBody>
      </p:sp>
      <p:cxnSp>
        <p:nvCxnSpPr>
          <p:cNvPr id="13" name="Connettore 2 12"/>
          <p:cNvCxnSpPr>
            <a:endCxn id="23" idx="1"/>
          </p:cNvCxnSpPr>
          <p:nvPr/>
        </p:nvCxnSpPr>
        <p:spPr>
          <a:xfrm flipV="1">
            <a:off x="5713859" y="3508154"/>
            <a:ext cx="1861284" cy="1413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7606977" y="2413108"/>
            <a:ext cx="33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Li-Ion </a:t>
            </a:r>
            <a:r>
              <a:rPr lang="it-IT" dirty="0" err="1" smtClean="0"/>
              <a:t>rechargeable</a:t>
            </a:r>
            <a:r>
              <a:rPr lang="it-IT" dirty="0" smtClean="0"/>
              <a:t> </a:t>
            </a:r>
            <a:r>
              <a:rPr lang="it-IT" dirty="0" err="1" smtClean="0"/>
              <a:t>battery</a:t>
            </a:r>
            <a:r>
              <a:rPr lang="it-IT" dirty="0" smtClean="0"/>
              <a:t> (3.7V)</a:t>
            </a:r>
            <a:endParaRPr lang="it-IT" dirty="0"/>
          </a:p>
        </p:txBody>
      </p:sp>
      <p:cxnSp>
        <p:nvCxnSpPr>
          <p:cNvPr id="16" name="Connettore 2 15"/>
          <p:cNvCxnSpPr>
            <a:endCxn id="15" idx="1"/>
          </p:cNvCxnSpPr>
          <p:nvPr/>
        </p:nvCxnSpPr>
        <p:spPr>
          <a:xfrm flipV="1">
            <a:off x="5438775" y="2597774"/>
            <a:ext cx="2168202" cy="2848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endCxn id="23" idx="1"/>
          </p:cNvCxnSpPr>
          <p:nvPr/>
        </p:nvCxnSpPr>
        <p:spPr>
          <a:xfrm flipV="1">
            <a:off x="1333500" y="3508154"/>
            <a:ext cx="6241643" cy="1216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7575143" y="3323488"/>
            <a:ext cx="226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Closing</a:t>
            </a:r>
            <a:r>
              <a:rPr lang="it-IT" dirty="0" smtClean="0"/>
              <a:t> velcro </a:t>
            </a:r>
            <a:r>
              <a:rPr lang="it-IT" dirty="0" err="1" smtClean="0"/>
              <a:t>adapter</a:t>
            </a:r>
            <a:endParaRPr lang="it-IT" dirty="0"/>
          </a:p>
        </p:txBody>
      </p:sp>
      <p:cxnSp>
        <p:nvCxnSpPr>
          <p:cNvPr id="26" name="Connettore 2 25"/>
          <p:cNvCxnSpPr>
            <a:endCxn id="28" idx="1"/>
          </p:cNvCxnSpPr>
          <p:nvPr/>
        </p:nvCxnSpPr>
        <p:spPr>
          <a:xfrm flipV="1">
            <a:off x="3638550" y="3093803"/>
            <a:ext cx="3968856" cy="334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7607406" y="2909137"/>
            <a:ext cx="26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Slot for CTPE </a:t>
            </a:r>
            <a:r>
              <a:rPr lang="it-IT" dirty="0" err="1" smtClean="0"/>
              <a:t>strain</a:t>
            </a:r>
            <a:r>
              <a:rPr lang="it-IT" dirty="0" smtClean="0"/>
              <a:t> </a:t>
            </a:r>
            <a:r>
              <a:rPr lang="it-IT" dirty="0" err="1" smtClean="0"/>
              <a:t>gauges</a:t>
            </a:r>
            <a:endParaRPr lang="it-IT" dirty="0"/>
          </a:p>
        </p:txBody>
      </p:sp>
      <p:cxnSp>
        <p:nvCxnSpPr>
          <p:cNvPr id="30" name="Connettore 2 29"/>
          <p:cNvCxnSpPr/>
          <p:nvPr/>
        </p:nvCxnSpPr>
        <p:spPr>
          <a:xfrm flipV="1">
            <a:off x="3009900" y="1590675"/>
            <a:ext cx="4597077" cy="818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7606977" y="1406009"/>
            <a:ext cx="450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Flex</a:t>
            </a:r>
            <a:r>
              <a:rPr lang="it-IT" dirty="0" smtClean="0"/>
              <a:t> </a:t>
            </a:r>
            <a:r>
              <a:rPr lang="it-IT" dirty="0" err="1" smtClean="0"/>
              <a:t>PolyImide</a:t>
            </a:r>
            <a:r>
              <a:rPr lang="it-IT" dirty="0" smtClean="0"/>
              <a:t> 2layers PCB (</a:t>
            </a:r>
            <a:r>
              <a:rPr lang="it-IT" dirty="0" err="1" smtClean="0"/>
              <a:t>thickness</a:t>
            </a:r>
            <a:r>
              <a:rPr lang="it-IT" dirty="0" smtClean="0"/>
              <a:t>&lt;120um)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286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484914" y="243840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FEATURES OVERVIEW</a:t>
            </a:r>
            <a:endParaRPr lang="it-IT" sz="2800" b="1" dirty="0"/>
          </a:p>
        </p:txBody>
      </p:sp>
      <p:pic>
        <p:nvPicPr>
          <p:cNvPr id="1026" name="Picture 2" descr="https://cdn.sparkfun.com/assets/parts/1/1/5/6/4/13907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7" t="7009" r="29461" b="4152"/>
          <a:stretch/>
        </p:blipFill>
        <p:spPr bwMode="auto">
          <a:xfrm>
            <a:off x="1045030" y="1375956"/>
            <a:ext cx="2036986" cy="4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1 5"/>
          <p:cNvCxnSpPr/>
          <p:nvPr/>
        </p:nvCxnSpPr>
        <p:spPr>
          <a:xfrm>
            <a:off x="653143" y="1450109"/>
            <a:ext cx="0" cy="4396509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149123" y="6254603"/>
            <a:ext cx="1852695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 rot="16200000">
            <a:off x="134628" y="3448308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/>
              <a:t>6cm</a:t>
            </a:r>
            <a:endParaRPr lang="it-IT" sz="2000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652192" y="6334672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/>
              <a:t>2.6cm</a:t>
            </a:r>
            <a:endParaRPr lang="it-IT" sz="20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3473902" y="1449847"/>
            <a:ext cx="35744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i="1" u="sng" dirty="0" err="1" smtClean="0"/>
              <a:t>Espressif</a:t>
            </a:r>
            <a:r>
              <a:rPr lang="it-IT" i="1" u="sng" dirty="0" smtClean="0"/>
              <a:t> ESP32:</a:t>
            </a:r>
            <a:endParaRPr lang="it-IT" i="1" u="sng" dirty="0" smtClean="0"/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b="1" dirty="0" smtClean="0"/>
              <a:t>Dual-core</a:t>
            </a:r>
            <a:r>
              <a:rPr lang="it-IT" sz="1600" dirty="0" smtClean="0"/>
              <a:t> </a:t>
            </a:r>
            <a:r>
              <a:rPr lang="it-IT" sz="1600" dirty="0" err="1" smtClean="0"/>
              <a:t>microprocessor</a:t>
            </a:r>
            <a:r>
              <a:rPr lang="it-IT" sz="1600" dirty="0" smtClean="0"/>
              <a:t> </a:t>
            </a:r>
            <a:r>
              <a:rPr lang="it-IT" sz="1600" b="1" dirty="0" smtClean="0"/>
              <a:t>@180MHz </a:t>
            </a:r>
            <a:r>
              <a:rPr lang="it-IT" sz="1600" dirty="0" smtClean="0"/>
              <a:t>(up to 240MHz)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smtClean="0"/>
              <a:t>520kB </a:t>
            </a:r>
            <a:r>
              <a:rPr lang="it-IT" sz="1600" dirty="0" err="1" smtClean="0"/>
              <a:t>internal</a:t>
            </a:r>
            <a:r>
              <a:rPr lang="it-IT" sz="1600" dirty="0" smtClean="0"/>
              <a:t> SRAM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smtClean="0"/>
              <a:t>802.11 b/g/n </a:t>
            </a:r>
            <a:r>
              <a:rPr lang="it-IT" sz="1600" b="1" dirty="0" err="1" smtClean="0"/>
              <a:t>WiFi</a:t>
            </a:r>
            <a:r>
              <a:rPr lang="it-IT" sz="1600" dirty="0" smtClean="0"/>
              <a:t> </a:t>
            </a:r>
            <a:r>
              <a:rPr lang="it-IT" sz="1600" dirty="0" err="1" smtClean="0"/>
              <a:t>transceiver</a:t>
            </a:r>
            <a:endParaRPr lang="it-IT" sz="1600" dirty="0" smtClean="0"/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err="1" smtClean="0"/>
              <a:t>dual</a:t>
            </a:r>
            <a:r>
              <a:rPr lang="it-IT" sz="1600" dirty="0" smtClean="0"/>
              <a:t>-mode </a:t>
            </a:r>
            <a:r>
              <a:rPr lang="it-IT" sz="1600" b="1" dirty="0" smtClean="0"/>
              <a:t>Bluetooth</a:t>
            </a:r>
            <a:r>
              <a:rPr lang="it-IT" sz="1600" dirty="0" smtClean="0"/>
              <a:t> (</a:t>
            </a:r>
            <a:r>
              <a:rPr lang="it-IT" sz="1600" dirty="0" err="1" smtClean="0"/>
              <a:t>classic</a:t>
            </a:r>
            <a:r>
              <a:rPr lang="it-IT" sz="1600" dirty="0" smtClean="0"/>
              <a:t> and </a:t>
            </a:r>
            <a:r>
              <a:rPr lang="it-IT" sz="1600" b="1" dirty="0" err="1" smtClean="0"/>
              <a:t>low</a:t>
            </a:r>
            <a:r>
              <a:rPr lang="it-IT" sz="1600" b="1" dirty="0" smtClean="0"/>
              <a:t> </a:t>
            </a:r>
            <a:r>
              <a:rPr lang="it-IT" sz="1600" b="1" dirty="0" err="1" smtClean="0"/>
              <a:t>energy</a:t>
            </a:r>
            <a:r>
              <a:rPr lang="it-IT" sz="1600" dirty="0" smtClean="0"/>
              <a:t>)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b="1" dirty="0" smtClean="0"/>
              <a:t>2.5 </a:t>
            </a:r>
            <a:r>
              <a:rPr lang="it-IT" sz="1600" b="1" dirty="0"/>
              <a:t>µA </a:t>
            </a:r>
            <a:r>
              <a:rPr lang="it-IT" sz="1600" b="1" dirty="0" err="1"/>
              <a:t>deep</a:t>
            </a:r>
            <a:r>
              <a:rPr lang="it-IT" sz="1600" b="1" dirty="0"/>
              <a:t> </a:t>
            </a:r>
            <a:r>
              <a:rPr lang="it-IT" sz="1600" b="1" dirty="0" err="1"/>
              <a:t>sleep</a:t>
            </a:r>
            <a:r>
              <a:rPr lang="it-IT" sz="1600" b="1" dirty="0"/>
              <a:t> </a:t>
            </a:r>
            <a:r>
              <a:rPr lang="it-IT" sz="1600" b="1" dirty="0" err="1" smtClean="0"/>
              <a:t>current</a:t>
            </a:r>
            <a:endParaRPr lang="it-IT" sz="1600" b="1" dirty="0" smtClean="0"/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b="1" dirty="0" smtClean="0"/>
              <a:t>Up to 16 10bit ADC </a:t>
            </a:r>
            <a:r>
              <a:rPr lang="it-IT" sz="1600" b="1" dirty="0" err="1" smtClean="0"/>
              <a:t>channels</a:t>
            </a:r>
            <a:endParaRPr lang="it-IT" sz="1600" b="1" dirty="0"/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smtClean="0"/>
              <a:t>Hardware </a:t>
            </a:r>
            <a:r>
              <a:rPr lang="it-IT" sz="1600" dirty="0" err="1"/>
              <a:t>accelerated</a:t>
            </a:r>
            <a:r>
              <a:rPr lang="it-IT" sz="1600" dirty="0"/>
              <a:t> </a:t>
            </a:r>
            <a:r>
              <a:rPr lang="it-IT" sz="1600" dirty="0" err="1"/>
              <a:t>encryption</a:t>
            </a:r>
            <a:r>
              <a:rPr lang="it-IT" sz="1600" dirty="0"/>
              <a:t> (AES, SHA2, ECC, </a:t>
            </a:r>
            <a:r>
              <a:rPr lang="it-IT" sz="1600" dirty="0" smtClean="0"/>
              <a:t>RSA-4096)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smtClean="0"/>
              <a:t>4MB </a:t>
            </a:r>
            <a:r>
              <a:rPr lang="it-IT" sz="1600" dirty="0"/>
              <a:t>Flash </a:t>
            </a:r>
            <a:r>
              <a:rPr lang="it-IT" sz="1600" dirty="0" err="1" smtClean="0"/>
              <a:t>memory</a:t>
            </a:r>
            <a:endParaRPr lang="it-IT" sz="1600" dirty="0"/>
          </a:p>
        </p:txBody>
      </p:sp>
      <p:pic>
        <p:nvPicPr>
          <p:cNvPr id="1028" name="Picture 4" descr="https://www.digikey.com/-/media/Images/Product%20Highlights/I/InvenSense/MPU-9250%209-Axis%20Gyroscope%20-%20Accelerometer%20-%20Magnetometer/invensense-mpu-9250.jpg?la=en-US&amp;ts=8d1c6dba-0595-4150-a1b8-41b84ae866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84" y="1449847"/>
            <a:ext cx="1905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/>
          <p:cNvSpPr txBox="1"/>
          <p:nvPr/>
        </p:nvSpPr>
        <p:spPr>
          <a:xfrm>
            <a:off x="8032047" y="3334014"/>
            <a:ext cx="357447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it-IT" i="1" u="sng" dirty="0" err="1" smtClean="0"/>
              <a:t>InvenSense</a:t>
            </a:r>
            <a:r>
              <a:rPr lang="it-IT" i="1" u="sng" dirty="0" smtClean="0"/>
              <a:t> MPU9250:</a:t>
            </a:r>
            <a:endParaRPr lang="it-IT" i="1" u="sng" dirty="0"/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b="1" dirty="0" smtClean="0"/>
              <a:t>16bit </a:t>
            </a:r>
            <a:r>
              <a:rPr lang="it-IT" sz="1600" b="1" dirty="0" err="1" smtClean="0"/>
              <a:t>accelerometer</a:t>
            </a:r>
            <a:r>
              <a:rPr lang="it-IT" sz="1600" b="1" dirty="0" smtClean="0"/>
              <a:t> 3-axis </a:t>
            </a:r>
            <a:r>
              <a:rPr lang="it-IT" sz="1600" dirty="0" smtClean="0"/>
              <a:t>(full </a:t>
            </a:r>
            <a:r>
              <a:rPr lang="it-IT" sz="1600" dirty="0" err="1" smtClean="0"/>
              <a:t>range</a:t>
            </a:r>
            <a:r>
              <a:rPr lang="it-IT" sz="1600" dirty="0" smtClean="0"/>
              <a:t> can be set to ±2g, ±4g, ±8g, ±16g) </a:t>
            </a:r>
            <a:r>
              <a:rPr lang="it-IT" sz="1600" dirty="0" smtClean="0">
                <a:sym typeface="Wingdings" panose="05000000000000000000" pitchFamily="2" charset="2"/>
              </a:rPr>
              <a:t> </a:t>
            </a:r>
            <a:r>
              <a:rPr lang="it-IT" sz="1600" dirty="0" err="1" smtClean="0">
                <a:sym typeface="Wingdings" panose="05000000000000000000" pitchFamily="2" charset="2"/>
              </a:rPr>
              <a:t>resolution</a:t>
            </a:r>
            <a:r>
              <a:rPr lang="it-IT" sz="1600" dirty="0" smtClean="0">
                <a:sym typeface="Wingdings" panose="05000000000000000000" pitchFamily="2" charset="2"/>
              </a:rPr>
              <a:t> down to ~ 60</a:t>
            </a:r>
            <a:r>
              <a:rPr lang="it-IT" sz="1600" dirty="0" smtClean="0">
                <a:sym typeface="Symbol" panose="05050102010706020507" pitchFamily="18" charset="2"/>
              </a:rPr>
              <a:t></a:t>
            </a:r>
            <a:r>
              <a:rPr lang="it-IT" sz="1600" dirty="0" smtClean="0">
                <a:sym typeface="Wingdings" panose="05000000000000000000" pitchFamily="2" charset="2"/>
              </a:rPr>
              <a:t>g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dirty="0" smtClean="0"/>
              <a:t> </a:t>
            </a:r>
            <a:r>
              <a:rPr lang="it-IT" sz="1600" b="1" dirty="0" smtClean="0"/>
              <a:t>16bit </a:t>
            </a:r>
            <a:r>
              <a:rPr lang="it-IT" sz="1600" b="1" dirty="0" err="1" smtClean="0"/>
              <a:t>gyroscope</a:t>
            </a:r>
            <a:r>
              <a:rPr lang="it-IT" sz="1600" b="1" dirty="0" smtClean="0"/>
              <a:t> 3-axis </a:t>
            </a:r>
            <a:r>
              <a:rPr lang="it-IT" sz="1600" dirty="0" smtClean="0"/>
              <a:t>(full </a:t>
            </a:r>
            <a:r>
              <a:rPr lang="it-IT" sz="1600" dirty="0" err="1" smtClean="0"/>
              <a:t>range</a:t>
            </a:r>
            <a:r>
              <a:rPr lang="it-IT" sz="1600" dirty="0" smtClean="0"/>
              <a:t> can be set to ±250deg/s, ±500deg/s, ±1000deg/s, ±2000deg/s) </a:t>
            </a:r>
            <a:r>
              <a:rPr lang="it-IT" sz="1600" dirty="0" smtClean="0">
                <a:sym typeface="Wingdings" panose="05000000000000000000" pitchFamily="2" charset="2"/>
              </a:rPr>
              <a:t> </a:t>
            </a:r>
            <a:r>
              <a:rPr lang="it-IT" sz="1600" dirty="0" err="1" smtClean="0">
                <a:sym typeface="Wingdings" panose="05000000000000000000" pitchFamily="2" charset="2"/>
              </a:rPr>
              <a:t>resolution</a:t>
            </a:r>
            <a:r>
              <a:rPr lang="it-IT" sz="1600" dirty="0" smtClean="0">
                <a:sym typeface="Wingdings" panose="05000000000000000000" pitchFamily="2" charset="2"/>
              </a:rPr>
              <a:t> down to ~ 8mdeg/s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it-IT" sz="1600" b="1" dirty="0" smtClean="0">
                <a:sym typeface="Wingdings" panose="05000000000000000000" pitchFamily="2" charset="2"/>
              </a:rPr>
              <a:t>16bit </a:t>
            </a:r>
            <a:r>
              <a:rPr lang="it-IT" sz="1600" b="1" dirty="0" err="1" smtClean="0">
                <a:sym typeface="Wingdings" panose="05000000000000000000" pitchFamily="2" charset="2"/>
              </a:rPr>
              <a:t>magnetometer</a:t>
            </a:r>
            <a:r>
              <a:rPr lang="it-IT" sz="1600" b="1" dirty="0" smtClean="0">
                <a:sym typeface="Wingdings" panose="05000000000000000000" pitchFamily="2" charset="2"/>
              </a:rPr>
              <a:t> 3-axis </a:t>
            </a:r>
            <a:r>
              <a:rPr lang="it-IT" sz="1600" dirty="0" smtClean="0">
                <a:sym typeface="Wingdings" panose="05000000000000000000" pitchFamily="2" charset="2"/>
              </a:rPr>
              <a:t>(full </a:t>
            </a:r>
            <a:r>
              <a:rPr lang="it-IT" sz="1600" dirty="0" err="1" smtClean="0">
                <a:sym typeface="Wingdings" panose="05000000000000000000" pitchFamily="2" charset="2"/>
              </a:rPr>
              <a:t>range</a:t>
            </a:r>
            <a:r>
              <a:rPr lang="it-IT" sz="1600" dirty="0" smtClean="0">
                <a:sym typeface="Wingdings" panose="05000000000000000000" pitchFamily="2" charset="2"/>
              </a:rPr>
              <a:t> </a:t>
            </a:r>
            <a:r>
              <a:rPr lang="it-IT" sz="1600" dirty="0" smtClean="0"/>
              <a:t>±4800</a:t>
            </a:r>
            <a:r>
              <a:rPr lang="it-IT" sz="1600" dirty="0" smtClean="0">
                <a:sym typeface="Symbol" panose="05050102010706020507" pitchFamily="18" charset="2"/>
              </a:rPr>
              <a:t>T) </a:t>
            </a:r>
            <a:r>
              <a:rPr lang="it-IT" sz="1600" dirty="0" smtClean="0">
                <a:sym typeface="Wingdings" panose="05000000000000000000" pitchFamily="2" charset="2"/>
              </a:rPr>
              <a:t> </a:t>
            </a:r>
            <a:r>
              <a:rPr lang="it-IT" sz="1600" dirty="0" err="1" smtClean="0">
                <a:sym typeface="Wingdings" panose="05000000000000000000" pitchFamily="2" charset="2"/>
              </a:rPr>
              <a:t>resolution</a:t>
            </a:r>
            <a:r>
              <a:rPr lang="it-IT" sz="1600" dirty="0" smtClean="0">
                <a:sym typeface="Wingdings" panose="05000000000000000000" pitchFamily="2" charset="2"/>
              </a:rPr>
              <a:t> down to 0.6</a:t>
            </a:r>
            <a:r>
              <a:rPr lang="it-IT" sz="1600" dirty="0" smtClean="0">
                <a:sym typeface="Symbol" panose="05050102010706020507" pitchFamily="18" charset="2"/>
              </a:rPr>
              <a:t> T/LSB</a:t>
            </a:r>
            <a:endParaRPr lang="it-IT" sz="1600" dirty="0" smtClean="0">
              <a:sym typeface="Wingdings" panose="05000000000000000000" pitchFamily="2" charset="2"/>
            </a:endParaRPr>
          </a:p>
        </p:txBody>
      </p:sp>
      <p:cxnSp>
        <p:nvCxnSpPr>
          <p:cNvPr id="25" name="Connettore 1 24"/>
          <p:cNvCxnSpPr/>
          <p:nvPr/>
        </p:nvCxnSpPr>
        <p:spPr>
          <a:xfrm>
            <a:off x="9101138" y="1929843"/>
            <a:ext cx="344289" cy="793834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8602906" y="221218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3mm</a:t>
            </a:r>
            <a:endParaRPr lang="it-IT" dirty="0"/>
          </a:p>
        </p:txBody>
      </p:sp>
      <p:cxnSp>
        <p:nvCxnSpPr>
          <p:cNvPr id="32" name="Connettore 1 31"/>
          <p:cNvCxnSpPr/>
          <p:nvPr/>
        </p:nvCxnSpPr>
        <p:spPr>
          <a:xfrm flipH="1">
            <a:off x="10026452" y="2572475"/>
            <a:ext cx="1165423" cy="385289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10524602" y="276511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3mm</a:t>
            </a:r>
            <a:endParaRPr lang="it-IT" dirty="0"/>
          </a:p>
        </p:txBody>
      </p:sp>
      <p:pic>
        <p:nvPicPr>
          <p:cNvPr id="1030" name="Picture 6" descr="Risultati immagini per BL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10" y="5538732"/>
            <a:ext cx="819875" cy="6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ultati immagini per BLE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r="30192"/>
          <a:stretch/>
        </p:blipFill>
        <p:spPr bwMode="auto">
          <a:xfrm>
            <a:off x="3734663" y="5508283"/>
            <a:ext cx="662050" cy="75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isultati immagini per Wifi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56" y="5478470"/>
            <a:ext cx="1264048" cy="8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5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686391" y="211292"/>
            <a:ext cx="5349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BLE COMMUNICATION DETAILS – </a:t>
            </a:r>
            <a:r>
              <a:rPr lang="it-IT" sz="2800" b="1" dirty="0" smtClean="0"/>
              <a:t>1</a:t>
            </a:r>
          </a:p>
          <a:p>
            <a:pPr algn="ctr"/>
            <a:r>
              <a:rPr lang="it-IT" sz="2800" b="1" dirty="0" smtClean="0"/>
              <a:t>AVAILABLE DATA</a:t>
            </a:r>
            <a:endParaRPr lang="it-IT" sz="2800" b="1" dirty="0" smtClean="0"/>
          </a:p>
        </p:txBody>
      </p:sp>
      <p:grpSp>
        <p:nvGrpSpPr>
          <p:cNvPr id="15" name="Gruppo 14"/>
          <p:cNvGrpSpPr/>
          <p:nvPr/>
        </p:nvGrpSpPr>
        <p:grpSpPr>
          <a:xfrm>
            <a:off x="620590" y="2105025"/>
            <a:ext cx="2490674" cy="4438648"/>
            <a:chOff x="620590" y="1483217"/>
            <a:chExt cx="2490674" cy="5060458"/>
          </a:xfrm>
        </p:grpSpPr>
        <p:sp>
          <p:nvSpPr>
            <p:cNvPr id="5" name="Rettangolo arrotondato 4"/>
            <p:cNvSpPr/>
            <p:nvPr/>
          </p:nvSpPr>
          <p:spPr>
            <a:xfrm>
              <a:off x="620590" y="1876425"/>
              <a:ext cx="2490674" cy="466725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1245380" y="1483217"/>
              <a:ext cx="1223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000" dirty="0" smtClean="0"/>
                <a:t>SERVICE 1</a:t>
              </a:r>
              <a:endParaRPr lang="it-IT" sz="2000" dirty="0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1286097" y="2054820"/>
              <a:ext cx="118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MPU DATA</a:t>
              </a:r>
              <a:endParaRPr lang="it-IT" dirty="0"/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1167207" y="4993231"/>
              <a:ext cx="1362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ACCEL CALIB</a:t>
              </a:r>
              <a:endParaRPr lang="it-IT" dirty="0"/>
            </a:p>
          </p:txBody>
        </p:sp>
        <p:sp>
          <p:nvSpPr>
            <p:cNvPr id="9" name="CasellaDiTesto 8"/>
            <p:cNvSpPr txBox="1"/>
            <p:nvPr/>
          </p:nvSpPr>
          <p:spPr>
            <a:xfrm>
              <a:off x="1167207" y="5338477"/>
              <a:ext cx="1304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GYRO CALIB</a:t>
              </a:r>
              <a:endParaRPr lang="it-IT" dirty="0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1141149" y="6009170"/>
              <a:ext cx="14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MAG CALIB 2</a:t>
              </a:r>
              <a:endParaRPr lang="it-IT" dirty="0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1139155" y="5684684"/>
              <a:ext cx="14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MAG CALIB 1</a:t>
              </a:r>
              <a:endParaRPr lang="it-IT" dirty="0"/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1339797" y="3021099"/>
              <a:ext cx="1074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YPR DATA</a:t>
              </a:r>
              <a:endParaRPr lang="it-IT" dirty="0"/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1310659" y="2357470"/>
              <a:ext cx="109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 smtClean="0"/>
                <a:t>DESCRIPTOR</a:t>
              </a:r>
            </a:p>
            <a:p>
              <a:pPr algn="ctr"/>
              <a:r>
                <a:rPr lang="it-IT" sz="1400" dirty="0" smtClean="0"/>
                <a:t>(NOTIFY)</a:t>
              </a:r>
              <a:endParaRPr lang="it-IT" sz="1400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301605" y="3269230"/>
              <a:ext cx="109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 smtClean="0"/>
                <a:t>DESCRIPTOR</a:t>
              </a:r>
            </a:p>
            <a:p>
              <a:pPr algn="ctr"/>
              <a:r>
                <a:rPr lang="it-IT" sz="1400" dirty="0" smtClean="0"/>
                <a:t>(NOTIFY)</a:t>
              </a:r>
              <a:endParaRPr lang="it-IT" sz="1400" dirty="0"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363014" y="1160313"/>
            <a:ext cx="115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ESP32Thing firmware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to </a:t>
            </a:r>
            <a:r>
              <a:rPr lang="it-IT" dirty="0" err="1" smtClean="0"/>
              <a:t>grant</a:t>
            </a:r>
            <a:r>
              <a:rPr lang="it-IT" dirty="0" smtClean="0"/>
              <a:t> </a:t>
            </a:r>
            <a:r>
              <a:rPr lang="it-IT" dirty="0" err="1" smtClean="0"/>
              <a:t>access</a:t>
            </a:r>
            <a:r>
              <a:rPr lang="it-IT" dirty="0" smtClean="0"/>
              <a:t> to a </a:t>
            </a:r>
            <a:r>
              <a:rPr lang="it-IT" dirty="0" err="1" smtClean="0"/>
              <a:t>series</a:t>
            </a:r>
            <a:r>
              <a:rPr lang="it-IT" dirty="0" smtClean="0"/>
              <a:t> of data </a:t>
            </a:r>
            <a:r>
              <a:rPr lang="it-IT" dirty="0" err="1" smtClean="0"/>
              <a:t>using</a:t>
            </a:r>
            <a:r>
              <a:rPr lang="it-IT" dirty="0" smtClean="0"/>
              <a:t> standard </a:t>
            </a:r>
            <a:r>
              <a:rPr lang="it-IT" dirty="0" smtClean="0"/>
              <a:t>Bluetooth </a:t>
            </a:r>
            <a:r>
              <a:rPr lang="it-IT" dirty="0" err="1" smtClean="0"/>
              <a:t>Low</a:t>
            </a:r>
            <a:r>
              <a:rPr lang="it-IT" dirty="0" smtClean="0"/>
              <a:t> Energy </a:t>
            </a:r>
            <a:r>
              <a:rPr lang="it-IT" dirty="0" smtClean="0"/>
              <a:t>GATT </a:t>
            </a:r>
            <a:r>
              <a:rPr lang="it-IT" dirty="0" err="1" smtClean="0"/>
              <a:t>architecture</a:t>
            </a:r>
            <a:endParaRPr lang="it-IT" dirty="0"/>
          </a:p>
        </p:txBody>
      </p:sp>
      <p:cxnSp>
        <p:nvCxnSpPr>
          <p:cNvPr id="17" name="Connettore 2 16"/>
          <p:cNvCxnSpPr/>
          <p:nvPr/>
        </p:nvCxnSpPr>
        <p:spPr>
          <a:xfrm>
            <a:off x="2560064" y="2945559"/>
            <a:ext cx="1640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4574631" y="2622393"/>
            <a:ext cx="626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Accelerometer</a:t>
            </a:r>
            <a:r>
              <a:rPr lang="it-IT" dirty="0" smtClean="0"/>
              <a:t>, </a:t>
            </a:r>
            <a:r>
              <a:rPr lang="it-IT" dirty="0" err="1" smtClean="0"/>
              <a:t>Gyroscope</a:t>
            </a:r>
            <a:r>
              <a:rPr lang="it-IT" dirty="0" smtClean="0"/>
              <a:t> and </a:t>
            </a:r>
            <a:r>
              <a:rPr lang="it-IT" dirty="0" err="1" smtClean="0"/>
              <a:t>Magnetometer</a:t>
            </a:r>
            <a:r>
              <a:rPr lang="it-IT" dirty="0" smtClean="0"/>
              <a:t> 3-axis data</a:t>
            </a:r>
          </a:p>
          <a:p>
            <a:r>
              <a:rPr lang="it-IT" dirty="0" smtClean="0"/>
              <a:t>(</a:t>
            </a:r>
            <a:r>
              <a:rPr lang="it-IT" dirty="0" err="1" smtClean="0"/>
              <a:t>Notify</a:t>
            </a:r>
            <a:r>
              <a:rPr lang="it-IT" dirty="0" smtClean="0"/>
              <a:t> </a:t>
            </a:r>
            <a:r>
              <a:rPr lang="it-IT" dirty="0" err="1" smtClean="0"/>
              <a:t>toggle</a:t>
            </a:r>
            <a:r>
              <a:rPr lang="it-IT" dirty="0" smtClean="0"/>
              <a:t> can be </a:t>
            </a:r>
            <a:r>
              <a:rPr lang="it-IT" dirty="0" err="1" smtClean="0"/>
              <a:t>switched</a:t>
            </a:r>
            <a:r>
              <a:rPr lang="it-IT" dirty="0" smtClean="0"/>
              <a:t> to reduce </a:t>
            </a:r>
            <a:r>
              <a:rPr lang="it-IT" dirty="0" err="1" smtClean="0"/>
              <a:t>latency</a:t>
            </a:r>
            <a:r>
              <a:rPr lang="it-IT" dirty="0" smtClean="0"/>
              <a:t> of data </a:t>
            </a:r>
            <a:r>
              <a:rPr lang="it-IT" dirty="0" smtClean="0"/>
              <a:t>transfer)</a:t>
            </a:r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>
            <a:off x="2560064" y="3672871"/>
            <a:ext cx="1640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4574631" y="3348413"/>
            <a:ext cx="635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Yaw</a:t>
            </a:r>
            <a:r>
              <a:rPr lang="it-IT" dirty="0" smtClean="0"/>
              <a:t>, Pitch and </a:t>
            </a:r>
            <a:r>
              <a:rPr lang="it-IT" dirty="0" err="1" smtClean="0"/>
              <a:t>Roll</a:t>
            </a:r>
            <a:r>
              <a:rPr lang="it-IT" dirty="0" smtClean="0"/>
              <a:t> are </a:t>
            </a:r>
            <a:r>
              <a:rPr lang="it-IT" dirty="0" err="1" smtClean="0"/>
              <a:t>calculated</a:t>
            </a:r>
            <a:r>
              <a:rPr lang="it-IT" dirty="0" smtClean="0"/>
              <a:t> by </a:t>
            </a:r>
            <a:r>
              <a:rPr lang="it-IT" dirty="0" err="1" smtClean="0"/>
              <a:t>sensor</a:t>
            </a:r>
            <a:r>
              <a:rPr lang="it-IT" dirty="0" smtClean="0"/>
              <a:t>-fusion </a:t>
            </a:r>
            <a:r>
              <a:rPr lang="it-IT" dirty="0" err="1" smtClean="0"/>
              <a:t>algorithm</a:t>
            </a:r>
            <a:endParaRPr lang="it-IT" dirty="0" smtClean="0"/>
          </a:p>
          <a:p>
            <a:r>
              <a:rPr lang="it-IT" dirty="0" smtClean="0"/>
              <a:t>(</a:t>
            </a:r>
            <a:r>
              <a:rPr lang="it-IT" dirty="0" err="1" smtClean="0"/>
              <a:t>Notify</a:t>
            </a:r>
            <a:r>
              <a:rPr lang="it-IT" dirty="0" smtClean="0"/>
              <a:t> </a:t>
            </a:r>
            <a:r>
              <a:rPr lang="it-IT" dirty="0" err="1" smtClean="0"/>
              <a:t>toggle</a:t>
            </a:r>
            <a:r>
              <a:rPr lang="it-IT" dirty="0" smtClean="0"/>
              <a:t> can be </a:t>
            </a:r>
            <a:r>
              <a:rPr lang="it-IT" dirty="0" err="1" smtClean="0"/>
              <a:t>switched</a:t>
            </a:r>
            <a:r>
              <a:rPr lang="it-IT" dirty="0" smtClean="0"/>
              <a:t> to reduce </a:t>
            </a:r>
            <a:r>
              <a:rPr lang="it-IT" dirty="0" err="1" smtClean="0"/>
              <a:t>latency</a:t>
            </a:r>
            <a:r>
              <a:rPr lang="it-IT" dirty="0" smtClean="0"/>
              <a:t> of data </a:t>
            </a:r>
            <a:r>
              <a:rPr lang="it-IT" dirty="0" smtClean="0"/>
              <a:t>transfer)</a:t>
            </a:r>
            <a:endParaRPr lang="it-IT" dirty="0" smtClean="0"/>
          </a:p>
        </p:txBody>
      </p:sp>
      <p:sp>
        <p:nvSpPr>
          <p:cNvPr id="21" name="CasellaDiTesto 20"/>
          <p:cNvSpPr txBox="1"/>
          <p:nvPr/>
        </p:nvSpPr>
        <p:spPr>
          <a:xfrm>
            <a:off x="1133789" y="4301484"/>
            <a:ext cx="14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STRAIN DATA</a:t>
            </a:r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286097" y="4519126"/>
            <a:ext cx="1094017" cy="458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/>
              <a:t>DESCRIPTOR</a:t>
            </a:r>
          </a:p>
          <a:p>
            <a:pPr algn="ctr"/>
            <a:r>
              <a:rPr lang="it-IT" sz="1400" dirty="0" smtClean="0"/>
              <a:t>(NOTIFY)</a:t>
            </a:r>
            <a:endParaRPr lang="it-IT" sz="1400" dirty="0"/>
          </a:p>
        </p:txBody>
      </p:sp>
      <p:cxnSp>
        <p:nvCxnSpPr>
          <p:cNvPr id="25" name="Connettore 2 24"/>
          <p:cNvCxnSpPr/>
          <p:nvPr/>
        </p:nvCxnSpPr>
        <p:spPr>
          <a:xfrm>
            <a:off x="2572220" y="4613345"/>
            <a:ext cx="1640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4574631" y="4290179"/>
            <a:ext cx="628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8 </a:t>
            </a:r>
            <a:r>
              <a:rPr lang="it-IT" dirty="0" err="1" smtClean="0"/>
              <a:t>channels</a:t>
            </a:r>
            <a:r>
              <a:rPr lang="it-IT" dirty="0" smtClean="0"/>
              <a:t>, 10bit </a:t>
            </a:r>
            <a:r>
              <a:rPr lang="it-IT" dirty="0" err="1" smtClean="0"/>
              <a:t>resolution</a:t>
            </a:r>
            <a:r>
              <a:rPr lang="it-IT" dirty="0" smtClean="0"/>
              <a:t> (</a:t>
            </a:r>
            <a:r>
              <a:rPr lang="it-IT" dirty="0" smtClean="0"/>
              <a:t>3.2mV/bit </a:t>
            </a:r>
            <a:r>
              <a:rPr lang="it-IT" dirty="0" err="1" smtClean="0"/>
              <a:t>level</a:t>
            </a:r>
            <a:r>
              <a:rPr lang="it-IT" dirty="0" smtClean="0"/>
              <a:t>)</a:t>
            </a:r>
            <a:endParaRPr lang="it-IT" dirty="0" smtClean="0"/>
          </a:p>
          <a:p>
            <a:r>
              <a:rPr lang="it-IT" dirty="0" smtClean="0"/>
              <a:t>(</a:t>
            </a:r>
            <a:r>
              <a:rPr lang="it-IT" dirty="0" err="1" smtClean="0"/>
              <a:t>Notify</a:t>
            </a:r>
            <a:r>
              <a:rPr lang="it-IT" dirty="0" smtClean="0"/>
              <a:t> </a:t>
            </a:r>
            <a:r>
              <a:rPr lang="it-IT" dirty="0" err="1" smtClean="0"/>
              <a:t>toggle</a:t>
            </a:r>
            <a:r>
              <a:rPr lang="it-IT" dirty="0" smtClean="0"/>
              <a:t> can be </a:t>
            </a:r>
            <a:r>
              <a:rPr lang="it-IT" dirty="0" err="1" smtClean="0"/>
              <a:t>switched</a:t>
            </a:r>
            <a:r>
              <a:rPr lang="it-IT" dirty="0" smtClean="0"/>
              <a:t> to reduce </a:t>
            </a:r>
            <a:r>
              <a:rPr lang="it-IT" dirty="0" err="1" smtClean="0"/>
              <a:t>latency</a:t>
            </a:r>
            <a:r>
              <a:rPr lang="it-IT" dirty="0" smtClean="0"/>
              <a:t> of data </a:t>
            </a:r>
            <a:r>
              <a:rPr lang="it-IT" dirty="0" smtClean="0"/>
              <a:t>transfer)</a:t>
            </a:r>
            <a:endParaRPr lang="it-IT" dirty="0" smtClean="0"/>
          </a:p>
        </p:txBody>
      </p:sp>
      <p:cxnSp>
        <p:nvCxnSpPr>
          <p:cNvPr id="27" name="Connettore 2 26"/>
          <p:cNvCxnSpPr/>
          <p:nvPr/>
        </p:nvCxnSpPr>
        <p:spPr>
          <a:xfrm>
            <a:off x="2572220" y="5780707"/>
            <a:ext cx="1640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4574631" y="5582875"/>
            <a:ext cx="692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Offset, </a:t>
            </a:r>
            <a:r>
              <a:rPr lang="it-IT" dirty="0" err="1" smtClean="0"/>
              <a:t>sensitivities</a:t>
            </a:r>
            <a:r>
              <a:rPr lang="it-IT" dirty="0" smtClean="0"/>
              <a:t> and cross </a:t>
            </a:r>
            <a:r>
              <a:rPr lang="it-IT" dirty="0" err="1" smtClean="0"/>
              <a:t>sensitivities</a:t>
            </a:r>
            <a:r>
              <a:rPr lang="it-IT" dirty="0" smtClean="0"/>
              <a:t> </a:t>
            </a:r>
            <a:r>
              <a:rPr lang="it-IT" dirty="0" err="1" smtClean="0"/>
              <a:t>corrections</a:t>
            </a:r>
            <a:r>
              <a:rPr lang="it-IT" dirty="0" smtClean="0"/>
              <a:t> of the </a:t>
            </a:r>
            <a:r>
              <a:rPr lang="it-IT" dirty="0" smtClean="0"/>
              <a:t>Motion Programming Unit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1846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686391" y="211292"/>
            <a:ext cx="5349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 smtClean="0"/>
              <a:t>BLE COMMUNICATION DETAILS – 2</a:t>
            </a:r>
          </a:p>
          <a:p>
            <a:pPr algn="ctr"/>
            <a:r>
              <a:rPr lang="it-IT" sz="2800" b="1" dirty="0" smtClean="0"/>
              <a:t>DATA EXCHANGE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363014" y="1466358"/>
            <a:ext cx="864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LABView</a:t>
            </a:r>
            <a:r>
              <a:rPr lang="it-IT" dirty="0" smtClean="0"/>
              <a:t> client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to </a:t>
            </a:r>
            <a:r>
              <a:rPr lang="it-IT" dirty="0" err="1" smtClean="0"/>
              <a:t>allow</a:t>
            </a:r>
            <a:r>
              <a:rPr lang="it-IT" dirty="0" smtClean="0"/>
              <a:t> data and </a:t>
            </a:r>
            <a:r>
              <a:rPr lang="it-IT" dirty="0" err="1" smtClean="0"/>
              <a:t>setting</a:t>
            </a:r>
            <a:r>
              <a:rPr lang="it-IT" dirty="0" smtClean="0"/>
              <a:t> </a:t>
            </a:r>
            <a:r>
              <a:rPr lang="it-IT" dirty="0" err="1" smtClean="0"/>
              <a:t>exchange</a:t>
            </a:r>
            <a:r>
              <a:rPr lang="it-IT" dirty="0" smtClean="0"/>
              <a:t> with the </a:t>
            </a:r>
            <a:r>
              <a:rPr lang="it-IT" dirty="0" err="1" smtClean="0"/>
              <a:t>wristband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942534" y="2145239"/>
            <a:ext cx="10739613" cy="4438439"/>
            <a:chOff x="942534" y="-29844"/>
            <a:chExt cx="10739613" cy="6613523"/>
          </a:xfrm>
        </p:grpSpPr>
        <p:grpSp>
          <p:nvGrpSpPr>
            <p:cNvPr id="7" name="Gruppo 6"/>
            <p:cNvGrpSpPr/>
            <p:nvPr/>
          </p:nvGrpSpPr>
          <p:grpSpPr>
            <a:xfrm>
              <a:off x="942534" y="-29844"/>
              <a:ext cx="2839919" cy="6613523"/>
              <a:chOff x="1064525" y="-23283"/>
              <a:chExt cx="3971499" cy="6273958"/>
            </a:xfrm>
          </p:grpSpPr>
          <p:sp>
            <p:nvSpPr>
              <p:cNvPr id="37" name="Rettangolo arrotondato 36"/>
              <p:cNvSpPr/>
              <p:nvPr/>
            </p:nvSpPr>
            <p:spPr>
              <a:xfrm>
                <a:off x="1064525" y="559558"/>
                <a:ext cx="3971499" cy="5691117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CasellaDiTesto 37"/>
              <p:cNvSpPr txBox="1"/>
              <p:nvPr/>
            </p:nvSpPr>
            <p:spPr>
              <a:xfrm>
                <a:off x="2196097" y="-23283"/>
                <a:ext cx="1708358" cy="437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b="1" dirty="0" smtClean="0"/>
                  <a:t>ESP32 - BLE GATT SERVER</a:t>
                </a:r>
                <a:endParaRPr lang="it-IT" sz="2400" b="1" dirty="0"/>
              </a:p>
            </p:txBody>
          </p:sp>
        </p:grpSp>
        <p:sp>
          <p:nvSpPr>
            <p:cNvPr id="8" name="Rettangolo arrotondato 7"/>
            <p:cNvSpPr/>
            <p:nvPr/>
          </p:nvSpPr>
          <p:spPr>
            <a:xfrm>
              <a:off x="1125415" y="1086320"/>
              <a:ext cx="2490674" cy="5230074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/>
            <p:cNvSpPr txBox="1"/>
            <p:nvPr/>
          </p:nvSpPr>
          <p:spPr>
            <a:xfrm>
              <a:off x="1864717" y="601053"/>
              <a:ext cx="1223091" cy="596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000" dirty="0" smtClean="0"/>
                <a:t>SERVICE 1</a:t>
              </a:r>
              <a:endParaRPr lang="it-IT" sz="2000" dirty="0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1790922" y="1488745"/>
              <a:ext cx="1182375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MPU DATA</a:t>
              </a:r>
              <a:endParaRPr lang="it-IT" dirty="0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1674029" y="3623979"/>
              <a:ext cx="1362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ACCEL CALIB</a:t>
              </a:r>
              <a:endParaRPr lang="it-IT" dirty="0"/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1703267" y="4210159"/>
              <a:ext cx="1304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GYRO CALIB</a:t>
              </a:r>
              <a:endParaRPr lang="it-IT" dirty="0"/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1645974" y="5607600"/>
              <a:ext cx="14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MAG CALIB 2</a:t>
              </a:r>
              <a:endParaRPr lang="it-IT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650562" y="4880746"/>
              <a:ext cx="14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MAG CALIB 1</a:t>
              </a:r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1844622" y="2497603"/>
              <a:ext cx="1074974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YPR DATA</a:t>
              </a:r>
              <a:endParaRPr lang="it-IT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1815484" y="1791395"/>
              <a:ext cx="109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 smtClean="0"/>
                <a:t>DESCRIPTOR</a:t>
              </a:r>
            </a:p>
            <a:p>
              <a:pPr algn="ctr"/>
              <a:r>
                <a:rPr lang="it-IT" sz="1400" dirty="0" smtClean="0"/>
                <a:t>(NOTIFY)</a:t>
              </a:r>
              <a:endParaRPr lang="it-IT" sz="1400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1806430" y="2745734"/>
              <a:ext cx="1094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 smtClean="0"/>
                <a:t>DESCRIPTOR</a:t>
              </a:r>
            </a:p>
            <a:p>
              <a:pPr algn="ctr"/>
              <a:r>
                <a:rPr lang="it-IT" sz="1400" dirty="0" smtClean="0"/>
                <a:t>(NOTIFY)</a:t>
              </a:r>
              <a:endParaRPr lang="it-IT" sz="1400" dirty="0"/>
            </a:p>
          </p:txBody>
        </p:sp>
        <p:grpSp>
          <p:nvGrpSpPr>
            <p:cNvPr id="18" name="Gruppo 17"/>
            <p:cNvGrpSpPr/>
            <p:nvPr/>
          </p:nvGrpSpPr>
          <p:grpSpPr>
            <a:xfrm>
              <a:off x="7949907" y="9584"/>
              <a:ext cx="3732240" cy="6574095"/>
              <a:chOff x="440589" y="14120"/>
              <a:chExt cx="5219369" cy="6236555"/>
            </a:xfrm>
          </p:grpSpPr>
          <p:sp>
            <p:nvSpPr>
              <p:cNvPr id="35" name="Rettangolo arrotondato 34"/>
              <p:cNvSpPr/>
              <p:nvPr/>
            </p:nvSpPr>
            <p:spPr>
              <a:xfrm>
                <a:off x="1064525" y="559558"/>
                <a:ext cx="3971499" cy="5691117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CasellaDiTesto 35"/>
              <p:cNvSpPr txBox="1"/>
              <p:nvPr/>
            </p:nvSpPr>
            <p:spPr>
              <a:xfrm>
                <a:off x="440589" y="14120"/>
                <a:ext cx="5219369" cy="437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b="1" dirty="0" smtClean="0"/>
                  <a:t>LABVIEW - BLE GATT CLIENT</a:t>
                </a:r>
                <a:endParaRPr lang="it-IT" sz="2400" b="1" dirty="0"/>
              </a:p>
            </p:txBody>
          </p:sp>
        </p:grpSp>
        <p:cxnSp>
          <p:nvCxnSpPr>
            <p:cNvPr id="19" name="Connettore 2 18"/>
            <p:cNvCxnSpPr/>
            <p:nvPr/>
          </p:nvCxnSpPr>
          <p:spPr>
            <a:xfrm>
              <a:off x="3252341" y="1771207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/>
            <p:cNvCxnSpPr/>
            <p:nvPr/>
          </p:nvCxnSpPr>
          <p:spPr>
            <a:xfrm>
              <a:off x="3263121" y="2749441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/>
            <p:cNvCxnSpPr/>
            <p:nvPr/>
          </p:nvCxnSpPr>
          <p:spPr>
            <a:xfrm>
              <a:off x="3263121" y="3808645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/>
            <p:cNvCxnSpPr/>
            <p:nvPr/>
          </p:nvCxnSpPr>
          <p:spPr>
            <a:xfrm>
              <a:off x="3263121" y="4394825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/>
            <p:cNvCxnSpPr/>
            <p:nvPr/>
          </p:nvCxnSpPr>
          <p:spPr>
            <a:xfrm>
              <a:off x="3263121" y="5065412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/>
            <p:cNvCxnSpPr/>
            <p:nvPr/>
          </p:nvCxnSpPr>
          <p:spPr>
            <a:xfrm>
              <a:off x="3252340" y="5792266"/>
              <a:ext cx="55653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/>
            <p:cNvCxnSpPr/>
            <p:nvPr/>
          </p:nvCxnSpPr>
          <p:spPr>
            <a:xfrm>
              <a:off x="3263121" y="2169783"/>
              <a:ext cx="556530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/>
            <p:cNvCxnSpPr/>
            <p:nvPr/>
          </p:nvCxnSpPr>
          <p:spPr>
            <a:xfrm>
              <a:off x="3249052" y="3134455"/>
              <a:ext cx="556530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/>
            <p:cNvSpPr txBox="1"/>
            <p:nvPr/>
          </p:nvSpPr>
          <p:spPr>
            <a:xfrm>
              <a:off x="5755765" y="1323555"/>
              <a:ext cx="69512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READ</a:t>
              </a:r>
              <a:endParaRPr lang="it-IT" i="1" dirty="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5741697" y="2291032"/>
              <a:ext cx="69512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READ</a:t>
              </a:r>
              <a:endParaRPr lang="it-IT" i="1" dirty="0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653879" y="3377834"/>
              <a:ext cx="79701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WRITE</a:t>
              </a:r>
              <a:endParaRPr lang="it-IT" i="1" dirty="0"/>
            </a:p>
          </p:txBody>
        </p:sp>
        <p:sp>
          <p:nvSpPr>
            <p:cNvPr id="30" name="CasellaDiTesto 29"/>
            <p:cNvSpPr txBox="1"/>
            <p:nvPr/>
          </p:nvSpPr>
          <p:spPr>
            <a:xfrm>
              <a:off x="5653879" y="3924012"/>
              <a:ext cx="79701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WRITE</a:t>
              </a:r>
              <a:endParaRPr lang="it-IT" i="1" dirty="0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5653878" y="4614409"/>
              <a:ext cx="79701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WRITE</a:t>
              </a:r>
              <a:endParaRPr lang="it-IT" i="1" dirty="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5639811" y="5345252"/>
              <a:ext cx="79701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WRITE</a:t>
              </a:r>
              <a:endParaRPr lang="it-IT" i="1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4508546" y="1701230"/>
              <a:ext cx="331603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ENABLE/DISABLE NOTIFY (WRITE)</a:t>
              </a:r>
              <a:endParaRPr lang="it-IT" i="1" dirty="0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4431242" y="2655528"/>
              <a:ext cx="331603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smtClean="0"/>
                <a:t>ENABLE/DISABLE NOTIFY (WRITE)</a:t>
              </a:r>
              <a:endParaRPr lang="it-IT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05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/>
          <p:cNvSpPr txBox="1"/>
          <p:nvPr/>
        </p:nvSpPr>
        <p:spPr>
          <a:xfrm>
            <a:off x="3548554" y="215264"/>
            <a:ext cx="5349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BLE COMMUNICATION DETAILS – 3</a:t>
            </a:r>
          </a:p>
          <a:p>
            <a:pPr algn="ctr"/>
            <a:r>
              <a:rPr lang="it-IT" sz="2800" b="1" dirty="0" smtClean="0"/>
              <a:t>DATA COMPRESSION</a:t>
            </a:r>
            <a:endParaRPr lang="it-IT" sz="2800" b="1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05864" y="1323483"/>
            <a:ext cx="112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 for data </a:t>
            </a:r>
            <a:r>
              <a:rPr lang="it-IT" dirty="0" err="1" smtClean="0"/>
              <a:t>compression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in </a:t>
            </a:r>
            <a:r>
              <a:rPr lang="it-IT" dirty="0" err="1" smtClean="0"/>
              <a:t>order</a:t>
            </a:r>
            <a:r>
              <a:rPr lang="it-IT" dirty="0" smtClean="0"/>
              <a:t> to reduce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latency</a:t>
            </a:r>
            <a:r>
              <a:rPr lang="it-IT" dirty="0" smtClean="0"/>
              <a:t> and </a:t>
            </a: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 smtClean="0"/>
              <a:t>consumption</a:t>
            </a:r>
            <a:r>
              <a:rPr lang="it-IT" dirty="0" smtClean="0"/>
              <a:t>.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305864" y="2277814"/>
            <a:ext cx="4258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BLE PACKET PAYLOAD = 20 BYTES</a:t>
            </a:r>
            <a:endParaRPr lang="it-IT" sz="24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476250" y="3295650"/>
            <a:ext cx="114776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With no </a:t>
            </a:r>
            <a:r>
              <a:rPr lang="it-IT" dirty="0" err="1" smtClean="0"/>
              <a:t>compression</a:t>
            </a:r>
            <a:r>
              <a:rPr lang="it-IT" dirty="0" smtClean="0"/>
              <a:t>: YPR Data + </a:t>
            </a:r>
            <a:r>
              <a:rPr lang="it-IT" dirty="0" err="1" smtClean="0"/>
              <a:t>StrainData</a:t>
            </a:r>
            <a:r>
              <a:rPr lang="it-IT" dirty="0" smtClean="0"/>
              <a:t> </a:t>
            </a:r>
            <a:r>
              <a:rPr lang="it-IT" dirty="0" smtClean="0">
                <a:sym typeface="Wingdings" panose="05000000000000000000" pitchFamily="2" charset="2"/>
              </a:rPr>
              <a:t></a:t>
            </a:r>
          </a:p>
          <a:p>
            <a:r>
              <a:rPr lang="it-IT" dirty="0" smtClean="0">
                <a:sym typeface="Wingdings" panose="05000000000000000000" pitchFamily="2" charset="2"/>
              </a:rPr>
              <a:t></a:t>
            </a:r>
            <a:r>
              <a:rPr lang="it-IT" dirty="0" smtClean="0"/>
              <a:t>YPR = 4B x 3angles + </a:t>
            </a:r>
            <a:r>
              <a:rPr lang="it-IT" dirty="0" err="1" smtClean="0"/>
              <a:t>StrainData</a:t>
            </a:r>
            <a:r>
              <a:rPr lang="it-IT" dirty="0" smtClean="0"/>
              <a:t> =2B x 8channels </a:t>
            </a:r>
            <a:r>
              <a:rPr lang="it-IT" dirty="0" smtClean="0">
                <a:sym typeface="Wingdings" panose="05000000000000000000" pitchFamily="2" charset="2"/>
              </a:rPr>
              <a:t> </a:t>
            </a:r>
            <a:r>
              <a:rPr lang="it-IT" sz="2400" b="1" dirty="0" smtClean="0">
                <a:sym typeface="Wingdings" panose="05000000000000000000" pitchFamily="2" charset="2"/>
              </a:rPr>
              <a:t>28Bytes</a:t>
            </a:r>
            <a:r>
              <a:rPr lang="it-IT" dirty="0" smtClean="0">
                <a:sym typeface="Wingdings" panose="05000000000000000000" pitchFamily="2" charset="2"/>
              </a:rPr>
              <a:t> 	&gt;20! </a:t>
            </a:r>
            <a:r>
              <a:rPr lang="it-IT" dirty="0" err="1" smtClean="0">
                <a:sym typeface="Wingdings" panose="05000000000000000000" pitchFamily="2" charset="2"/>
              </a:rPr>
              <a:t>Needed</a:t>
            </a:r>
            <a:r>
              <a:rPr lang="it-IT" dirty="0" smtClean="0">
                <a:sym typeface="Wingdings" panose="05000000000000000000" pitchFamily="2" charset="2"/>
              </a:rPr>
              <a:t> 2 </a:t>
            </a:r>
            <a:r>
              <a:rPr lang="it-IT" dirty="0" err="1" smtClean="0">
                <a:sym typeface="Wingdings" panose="05000000000000000000" pitchFamily="2" charset="2"/>
              </a:rPr>
              <a:t>transmissions</a:t>
            </a:r>
            <a:r>
              <a:rPr lang="it-IT" dirty="0" smtClean="0">
                <a:sym typeface="Wingdings" panose="05000000000000000000" pitchFamily="2" charset="2"/>
              </a:rPr>
              <a:t> (double </a:t>
            </a:r>
            <a:r>
              <a:rPr lang="it-IT" dirty="0" err="1" smtClean="0">
                <a:sym typeface="Wingdings" panose="05000000000000000000" pitchFamily="2" charset="2"/>
              </a:rPr>
              <a:t>latency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smtClean="0">
                <a:sym typeface="Wingdings" panose="05000000000000000000" pitchFamily="2" charset="2"/>
              </a:rPr>
              <a:t>and </a:t>
            </a:r>
            <a:r>
              <a:rPr lang="it-IT" dirty="0" err="1" smtClean="0">
                <a:sym typeface="Wingdings" panose="05000000000000000000" pitchFamily="2" charset="2"/>
              </a:rPr>
              <a:t>power</a:t>
            </a:r>
            <a:r>
              <a:rPr lang="it-IT" dirty="0" smtClean="0">
                <a:sym typeface="Wingdings" panose="05000000000000000000" pitchFamily="2" charset="2"/>
              </a:rPr>
              <a:t>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 smtClean="0">
                <a:sym typeface="Wingdings" panose="05000000000000000000" pitchFamily="2" charset="2"/>
              </a:rPr>
              <a:t>With </a:t>
            </a:r>
            <a:r>
              <a:rPr lang="it-IT" dirty="0" err="1" smtClean="0">
                <a:sym typeface="Wingdings" panose="05000000000000000000" pitchFamily="2" charset="2"/>
              </a:rPr>
              <a:t>compression</a:t>
            </a:r>
            <a:r>
              <a:rPr lang="it-IT" dirty="0" smtClean="0">
                <a:sym typeface="Wingdings" panose="05000000000000000000" pitchFamily="2" charset="2"/>
              </a:rPr>
              <a:t>: YPR Data + </a:t>
            </a:r>
            <a:r>
              <a:rPr lang="it-IT" dirty="0" err="1" smtClean="0">
                <a:sym typeface="Wingdings" panose="05000000000000000000" pitchFamily="2" charset="2"/>
              </a:rPr>
              <a:t>StrainData</a:t>
            </a:r>
            <a:r>
              <a:rPr lang="it-IT" dirty="0" smtClean="0">
                <a:sym typeface="Wingdings" panose="05000000000000000000" pitchFamily="2" charset="2"/>
              </a:rPr>
              <a:t> </a:t>
            </a:r>
          </a:p>
          <a:p>
            <a:r>
              <a:rPr lang="it-IT" dirty="0" smtClean="0">
                <a:sym typeface="Wingdings" panose="05000000000000000000" pitchFamily="2" charset="2"/>
              </a:rPr>
              <a:t>YPR = 1B x3angles + </a:t>
            </a:r>
            <a:r>
              <a:rPr lang="it-IT" dirty="0" err="1" smtClean="0">
                <a:sym typeface="Wingdings" panose="05000000000000000000" pitchFamily="2" charset="2"/>
              </a:rPr>
              <a:t>StrainData</a:t>
            </a:r>
            <a:r>
              <a:rPr lang="it-IT" dirty="0" smtClean="0">
                <a:sym typeface="Wingdings" panose="05000000000000000000" pitchFamily="2" charset="2"/>
              </a:rPr>
              <a:t> =10B </a:t>
            </a:r>
            <a:r>
              <a:rPr lang="it-IT" sz="2400" b="1" dirty="0" smtClean="0">
                <a:sym typeface="Wingdings" panose="05000000000000000000" pitchFamily="2" charset="2"/>
              </a:rPr>
              <a:t>13Bytes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 smtClean="0">
                <a:sym typeface="Wingdings" panose="05000000000000000000" pitchFamily="2" charset="2"/>
              </a:rPr>
              <a:t>Compression</a:t>
            </a:r>
            <a:r>
              <a:rPr lang="it-IT" dirty="0" smtClean="0">
                <a:sym typeface="Wingdings" panose="05000000000000000000" pitchFamily="2" charset="2"/>
              </a:rPr>
              <a:t> introduce data </a:t>
            </a:r>
            <a:r>
              <a:rPr lang="it-IT" dirty="0" err="1" smtClean="0">
                <a:sym typeface="Wingdings" panose="05000000000000000000" pitchFamily="2" charset="2"/>
              </a:rPr>
              <a:t>loss</a:t>
            </a:r>
            <a:r>
              <a:rPr lang="it-IT" dirty="0" smtClean="0">
                <a:sym typeface="Wingdings" panose="05000000000000000000" pitchFamily="2" charset="2"/>
              </a:rPr>
              <a:t> in YPR </a:t>
            </a:r>
            <a:r>
              <a:rPr lang="it-IT" dirty="0" err="1" smtClean="0">
                <a:sym typeface="Wingdings" panose="05000000000000000000" pitchFamily="2" charset="2"/>
              </a:rPr>
              <a:t>resolution</a:t>
            </a:r>
            <a:r>
              <a:rPr lang="it-IT" dirty="0" smtClean="0">
                <a:sym typeface="Wingdings" panose="05000000000000000000" pitchFamily="2" charset="2"/>
              </a:rPr>
              <a:t> (</a:t>
            </a:r>
            <a:r>
              <a:rPr lang="it-IT" dirty="0" err="1" smtClean="0">
                <a:sym typeface="Wingdings" panose="05000000000000000000" pitchFamily="2" charset="2"/>
              </a:rPr>
              <a:t>error</a:t>
            </a:r>
            <a:r>
              <a:rPr lang="it-IT" dirty="0" smtClean="0">
                <a:sym typeface="Wingdings" panose="05000000000000000000" pitchFamily="2" charset="2"/>
              </a:rPr>
              <a:t> </a:t>
            </a:r>
            <a:r>
              <a:rPr lang="it-IT" dirty="0" err="1" smtClean="0">
                <a:sym typeface="Wingdings" panose="05000000000000000000" pitchFamily="2" charset="2"/>
              </a:rPr>
              <a:t>becomes</a:t>
            </a:r>
            <a:r>
              <a:rPr lang="it-IT" dirty="0" smtClean="0">
                <a:sym typeface="Wingdings" panose="05000000000000000000" pitchFamily="2" charset="2"/>
              </a:rPr>
              <a:t> ±0.7deg) and no </a:t>
            </a:r>
            <a:r>
              <a:rPr lang="it-IT" dirty="0" err="1" smtClean="0">
                <a:sym typeface="Wingdings" panose="05000000000000000000" pitchFamily="2" charset="2"/>
              </a:rPr>
              <a:t>loss</a:t>
            </a:r>
            <a:r>
              <a:rPr lang="it-IT" dirty="0" smtClean="0">
                <a:sym typeface="Wingdings" panose="05000000000000000000" pitchFamily="2" charset="2"/>
              </a:rPr>
              <a:t> in </a:t>
            </a:r>
            <a:r>
              <a:rPr lang="it-IT" dirty="0" err="1" smtClean="0">
                <a:sym typeface="Wingdings" panose="05000000000000000000" pitchFamily="2" charset="2"/>
              </a:rPr>
              <a:t>StrainData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4904" y="6113978"/>
            <a:ext cx="1122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i="1" dirty="0" smtClean="0"/>
              <a:t>POWER REDUCTION OF 35% </a:t>
            </a:r>
            <a:r>
              <a:rPr lang="it-IT" sz="2400" dirty="0" smtClean="0"/>
              <a:t>for data </a:t>
            </a:r>
            <a:r>
              <a:rPr lang="it-IT" sz="2400" dirty="0" err="1" smtClean="0"/>
              <a:t>transmission</a:t>
            </a:r>
            <a:r>
              <a:rPr lang="it-IT" sz="2400" dirty="0" smtClean="0"/>
              <a:t> OR 7Bytes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for </a:t>
            </a:r>
            <a:r>
              <a:rPr lang="it-IT" sz="2400" dirty="0" err="1" smtClean="0"/>
              <a:t>other</a:t>
            </a:r>
            <a:r>
              <a:rPr lang="it-IT" sz="2400" dirty="0" smtClean="0"/>
              <a:t> </a:t>
            </a:r>
            <a:r>
              <a:rPr lang="it-IT" sz="2400" dirty="0" err="1" smtClean="0"/>
              <a:t>sensors</a:t>
            </a:r>
            <a:r>
              <a:rPr lang="it-IT" sz="2400" dirty="0" smtClean="0"/>
              <a:t>!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8909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675414" y="272415"/>
            <a:ext cx="2669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LABVIEW CLIENT</a:t>
            </a:r>
            <a:endParaRPr lang="it-IT" sz="28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2461" t="6857" r="63243" b="34431"/>
          <a:stretch/>
        </p:blipFill>
        <p:spPr>
          <a:xfrm>
            <a:off x="4130151" y="1822017"/>
            <a:ext cx="7697842" cy="433113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90500" y="1583892"/>
            <a:ext cx="3705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An </a:t>
            </a:r>
            <a:r>
              <a:rPr lang="it-IT" dirty="0" err="1" smtClean="0"/>
              <a:t>advanced</a:t>
            </a:r>
            <a:r>
              <a:rPr lang="it-IT" dirty="0" smtClean="0"/>
              <a:t> </a:t>
            </a:r>
            <a:r>
              <a:rPr lang="it-IT" dirty="0" err="1" smtClean="0"/>
              <a:t>LABView</a:t>
            </a:r>
            <a:r>
              <a:rPr lang="it-IT" dirty="0" smtClean="0"/>
              <a:t> client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the </a:t>
            </a:r>
            <a:r>
              <a:rPr lang="it-IT" dirty="0" err="1" smtClean="0"/>
              <a:t>wristband</a:t>
            </a:r>
            <a:r>
              <a:rPr lang="it-IT" dirty="0" smtClean="0"/>
              <a:t>.</a:t>
            </a:r>
          </a:p>
          <a:p>
            <a:pPr algn="just"/>
            <a:r>
              <a:rPr lang="it-IT" dirty="0" smtClean="0"/>
              <a:t>The client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able</a:t>
            </a:r>
            <a:r>
              <a:rPr lang="it-IT" dirty="0" smtClean="0"/>
              <a:t> to:</a:t>
            </a:r>
            <a:endParaRPr lang="it-IT" dirty="0"/>
          </a:p>
          <a:p>
            <a:pPr marL="285750" indent="-285750" algn="just">
              <a:buFontTx/>
              <a:buChar char="-"/>
            </a:pPr>
            <a:r>
              <a:rPr lang="it-IT" dirty="0" smtClean="0"/>
              <a:t>Connect to the </a:t>
            </a:r>
            <a:r>
              <a:rPr lang="it-IT" dirty="0" err="1" smtClean="0"/>
              <a:t>device</a:t>
            </a:r>
            <a:r>
              <a:rPr lang="it-IT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dirty="0" err="1" smtClean="0"/>
              <a:t>Fully</a:t>
            </a:r>
            <a:r>
              <a:rPr lang="it-IT" dirty="0" smtClean="0"/>
              <a:t> </a:t>
            </a:r>
            <a:r>
              <a:rPr lang="it-IT" dirty="0" err="1" smtClean="0"/>
              <a:t>implemented</a:t>
            </a:r>
            <a:r>
              <a:rPr lang="it-IT" dirty="0" smtClean="0"/>
              <a:t> </a:t>
            </a:r>
            <a:r>
              <a:rPr lang="it-IT" dirty="0" err="1" smtClean="0"/>
              <a:t>calibration</a:t>
            </a:r>
            <a:r>
              <a:rPr lang="it-IT" dirty="0" smtClean="0"/>
              <a:t> </a:t>
            </a:r>
            <a:r>
              <a:rPr lang="it-IT" dirty="0" err="1" smtClean="0"/>
              <a:t>routines</a:t>
            </a:r>
            <a:r>
              <a:rPr lang="it-IT" dirty="0" smtClean="0"/>
              <a:t> for </a:t>
            </a:r>
            <a:r>
              <a:rPr lang="it-IT" dirty="0" err="1" smtClean="0"/>
              <a:t>accelerometer</a:t>
            </a:r>
            <a:r>
              <a:rPr lang="it-IT" dirty="0" smtClean="0"/>
              <a:t>, </a:t>
            </a:r>
            <a:r>
              <a:rPr lang="it-IT" dirty="0" err="1" smtClean="0"/>
              <a:t>gyroscope</a:t>
            </a:r>
            <a:r>
              <a:rPr lang="it-IT" dirty="0" smtClean="0"/>
              <a:t> and </a:t>
            </a:r>
            <a:r>
              <a:rPr lang="it-IT" dirty="0" err="1" smtClean="0"/>
              <a:t>magnetometer</a:t>
            </a:r>
            <a:r>
              <a:rPr lang="it-IT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dirty="0" err="1" smtClean="0"/>
              <a:t>Acquire</a:t>
            </a:r>
            <a:r>
              <a:rPr lang="it-IT" dirty="0" smtClean="0"/>
              <a:t>/</a:t>
            </a:r>
            <a:r>
              <a:rPr lang="it-IT" dirty="0" err="1" smtClean="0"/>
              <a:t>visualize</a:t>
            </a:r>
            <a:r>
              <a:rPr lang="it-IT" dirty="0" smtClean="0"/>
              <a:t>/</a:t>
            </a:r>
            <a:r>
              <a:rPr lang="it-IT" dirty="0" err="1" smtClean="0"/>
              <a:t>save</a:t>
            </a:r>
            <a:r>
              <a:rPr lang="it-IT" dirty="0" smtClean="0"/>
              <a:t> </a:t>
            </a:r>
            <a:r>
              <a:rPr lang="it-IT" dirty="0" err="1" smtClean="0"/>
              <a:t>sensor</a:t>
            </a:r>
            <a:r>
              <a:rPr lang="it-IT" dirty="0" smtClean="0"/>
              <a:t> data;</a:t>
            </a:r>
          </a:p>
          <a:p>
            <a:pPr marL="285750" indent="-285750" algn="just">
              <a:buFontTx/>
              <a:buChar char="-"/>
            </a:pPr>
            <a:r>
              <a:rPr lang="it-IT" dirty="0" err="1" smtClean="0"/>
              <a:t>Make</a:t>
            </a:r>
            <a:r>
              <a:rPr lang="it-IT" dirty="0" smtClean="0"/>
              <a:t> data </a:t>
            </a:r>
            <a:r>
              <a:rPr lang="it-IT" dirty="0" err="1" smtClean="0"/>
              <a:t>analysis</a:t>
            </a:r>
            <a:r>
              <a:rPr lang="it-IT" dirty="0" smtClean="0"/>
              <a:t> to </a:t>
            </a:r>
            <a:r>
              <a:rPr lang="it-IT" dirty="0" err="1" smtClean="0"/>
              <a:t>extract</a:t>
            </a:r>
            <a:r>
              <a:rPr lang="it-IT" dirty="0" smtClean="0"/>
              <a:t> the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of the </a:t>
            </a:r>
            <a:r>
              <a:rPr lang="it-IT" dirty="0" err="1" smtClean="0"/>
              <a:t>signal</a:t>
            </a:r>
            <a:r>
              <a:rPr lang="it-IT" dirty="0" smtClean="0"/>
              <a:t> </a:t>
            </a:r>
            <a:r>
              <a:rPr lang="it-IT" dirty="0" err="1" smtClean="0"/>
              <a:t>acquired</a:t>
            </a:r>
            <a:r>
              <a:rPr lang="it-IT" dirty="0" smtClean="0"/>
              <a:t>.</a:t>
            </a:r>
          </a:p>
          <a:p>
            <a:pPr algn="just"/>
            <a:endParaRPr lang="it-IT" dirty="0" smtClean="0"/>
          </a:p>
          <a:p>
            <a:pPr algn="just"/>
            <a:r>
              <a:rPr lang="it-IT" u="sng" dirty="0" smtClean="0"/>
              <a:t>Under </a:t>
            </a:r>
            <a:r>
              <a:rPr lang="it-IT" u="sng" dirty="0" err="1" smtClean="0"/>
              <a:t>development</a:t>
            </a:r>
            <a:r>
              <a:rPr lang="it-IT" u="sng" dirty="0" smtClean="0"/>
              <a:t>:</a:t>
            </a:r>
          </a:p>
          <a:p>
            <a:pPr marL="285750" indent="-285750" algn="just">
              <a:buFontTx/>
              <a:buChar char="-"/>
            </a:pPr>
            <a:r>
              <a:rPr lang="it-IT" dirty="0" smtClean="0"/>
              <a:t>Machine </a:t>
            </a:r>
            <a:r>
              <a:rPr lang="it-IT" dirty="0" err="1" smtClean="0"/>
              <a:t>learning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 (SVM) to </a:t>
            </a:r>
            <a:r>
              <a:rPr lang="it-IT" dirty="0" err="1" smtClean="0"/>
              <a:t>enable</a:t>
            </a:r>
            <a:r>
              <a:rPr lang="it-IT" dirty="0" smtClean="0"/>
              <a:t> </a:t>
            </a:r>
            <a:r>
              <a:rPr lang="it-IT" dirty="0" err="1" smtClean="0"/>
              <a:t>advanced</a:t>
            </a:r>
            <a:r>
              <a:rPr lang="it-IT" dirty="0" smtClean="0"/>
              <a:t> data </a:t>
            </a:r>
            <a:r>
              <a:rPr lang="it-IT" dirty="0" err="1" smtClean="0"/>
              <a:t>analysis</a:t>
            </a:r>
            <a:r>
              <a:rPr lang="it-IT" dirty="0" smtClean="0"/>
              <a:t> (</a:t>
            </a:r>
            <a:r>
              <a:rPr lang="it-IT" dirty="0" err="1" smtClean="0"/>
              <a:t>gesture</a:t>
            </a:r>
            <a:r>
              <a:rPr lang="it-IT" dirty="0" smtClean="0"/>
              <a:t> </a:t>
            </a:r>
            <a:r>
              <a:rPr lang="it-IT" dirty="0" err="1" smtClean="0"/>
              <a:t>recognition</a:t>
            </a:r>
            <a:r>
              <a:rPr lang="it-IT" dirty="0" smtClean="0"/>
              <a:t>, </a:t>
            </a:r>
            <a:r>
              <a:rPr lang="it-IT" dirty="0" err="1" smtClean="0"/>
              <a:t>signal</a:t>
            </a:r>
            <a:r>
              <a:rPr lang="it-IT" dirty="0" smtClean="0"/>
              <a:t> </a:t>
            </a:r>
            <a:r>
              <a:rPr lang="it-IT" dirty="0" err="1" smtClean="0"/>
              <a:t>classification</a:t>
            </a:r>
            <a:r>
              <a:rPr lang="it-IT" dirty="0" smtClean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89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/>
          <p:cNvSpPr txBox="1"/>
          <p:nvPr/>
        </p:nvSpPr>
        <p:spPr>
          <a:xfrm>
            <a:off x="4203124" y="230041"/>
            <a:ext cx="4112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STRAIN SENSOR READOUT</a:t>
            </a:r>
            <a:endParaRPr lang="it-IT" sz="2800" b="1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352711" y="1152154"/>
            <a:ext cx="1130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Ground </a:t>
            </a:r>
            <a:r>
              <a:rPr lang="it-IT" b="1" dirty="0" err="1" smtClean="0"/>
              <a:t>muxing</a:t>
            </a:r>
            <a:r>
              <a:rPr lang="it-IT" b="1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implemented</a:t>
            </a:r>
            <a:r>
              <a:rPr lang="it-IT" dirty="0"/>
              <a:t> </a:t>
            </a:r>
            <a:r>
              <a:rPr lang="it-IT" dirty="0" err="1" smtClean="0"/>
              <a:t>together</a:t>
            </a:r>
            <a:r>
              <a:rPr lang="it-IT" dirty="0" smtClean="0"/>
              <a:t> with </a:t>
            </a:r>
            <a:r>
              <a:rPr lang="it-IT" dirty="0" err="1" smtClean="0"/>
              <a:t>proper</a:t>
            </a:r>
            <a:r>
              <a:rPr lang="it-IT" dirty="0" smtClean="0"/>
              <a:t> ADC sample </a:t>
            </a:r>
            <a:r>
              <a:rPr lang="it-IT" dirty="0" err="1" smtClean="0"/>
              <a:t>acquisitions</a:t>
            </a:r>
            <a:r>
              <a:rPr lang="it-IT" dirty="0" smtClean="0"/>
              <a:t> 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provide</a:t>
            </a:r>
            <a:r>
              <a:rPr lang="it-IT" dirty="0"/>
              <a:t> </a:t>
            </a: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 smtClean="0"/>
              <a:t>consumption</a:t>
            </a:r>
            <a:r>
              <a:rPr lang="it-IT" dirty="0" smtClean="0"/>
              <a:t> </a:t>
            </a:r>
            <a:r>
              <a:rPr lang="it-IT" dirty="0" err="1" smtClean="0"/>
              <a:t>reduction</a:t>
            </a:r>
            <a:r>
              <a:rPr lang="it-IT" dirty="0" smtClean="0"/>
              <a:t>.</a:t>
            </a:r>
            <a:endParaRPr lang="it-IT" dirty="0"/>
          </a:p>
        </p:txBody>
      </p:sp>
      <p:grpSp>
        <p:nvGrpSpPr>
          <p:cNvPr id="110" name="Gruppo 109"/>
          <p:cNvGrpSpPr/>
          <p:nvPr/>
        </p:nvGrpSpPr>
        <p:grpSpPr>
          <a:xfrm>
            <a:off x="167187" y="2225923"/>
            <a:ext cx="5041756" cy="3768913"/>
            <a:chOff x="93299" y="2597398"/>
            <a:chExt cx="5041756" cy="3768913"/>
          </a:xfrm>
        </p:grpSpPr>
        <p:grpSp>
          <p:nvGrpSpPr>
            <p:cNvPr id="55" name="Gruppo 54"/>
            <p:cNvGrpSpPr/>
            <p:nvPr/>
          </p:nvGrpSpPr>
          <p:grpSpPr>
            <a:xfrm>
              <a:off x="969819" y="2826327"/>
              <a:ext cx="452581" cy="2355273"/>
              <a:chOff x="969819" y="2826327"/>
              <a:chExt cx="452581" cy="2355273"/>
            </a:xfrm>
          </p:grpSpPr>
          <p:sp>
            <p:nvSpPr>
              <p:cNvPr id="2" name="Rettangolo 1"/>
              <p:cNvSpPr/>
              <p:nvPr/>
            </p:nvSpPr>
            <p:spPr>
              <a:xfrm>
                <a:off x="969819" y="3177309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33"/>
              <p:cNvSpPr/>
              <p:nvPr/>
            </p:nvSpPr>
            <p:spPr>
              <a:xfrm>
                <a:off x="969819" y="4327533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" name="Connettore 1 4"/>
              <p:cNvCxnSpPr>
                <a:endCxn id="34" idx="0"/>
              </p:cNvCxnSpPr>
              <p:nvPr/>
            </p:nvCxnSpPr>
            <p:spPr>
              <a:xfrm>
                <a:off x="1076037" y="3703782"/>
                <a:ext cx="0" cy="62375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1 46"/>
              <p:cNvCxnSpPr/>
              <p:nvPr/>
            </p:nvCxnSpPr>
            <p:spPr>
              <a:xfrm>
                <a:off x="1076037" y="4854006"/>
                <a:ext cx="0" cy="3275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1 48"/>
              <p:cNvCxnSpPr/>
              <p:nvPr/>
            </p:nvCxnSpPr>
            <p:spPr>
              <a:xfrm>
                <a:off x="1076037" y="2826327"/>
                <a:ext cx="0" cy="3509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1 50"/>
              <p:cNvCxnSpPr/>
              <p:nvPr/>
            </p:nvCxnSpPr>
            <p:spPr>
              <a:xfrm>
                <a:off x="1076037" y="4015657"/>
                <a:ext cx="346363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uppo 55"/>
            <p:cNvGrpSpPr/>
            <p:nvPr/>
          </p:nvGrpSpPr>
          <p:grpSpPr>
            <a:xfrm>
              <a:off x="2128982" y="2838020"/>
              <a:ext cx="452581" cy="2355273"/>
              <a:chOff x="969819" y="2826327"/>
              <a:chExt cx="452581" cy="2355273"/>
            </a:xfrm>
          </p:grpSpPr>
          <p:sp>
            <p:nvSpPr>
              <p:cNvPr id="57" name="Rettangolo 56"/>
              <p:cNvSpPr/>
              <p:nvPr/>
            </p:nvSpPr>
            <p:spPr>
              <a:xfrm>
                <a:off x="969819" y="3177309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Rettangolo 57"/>
              <p:cNvSpPr/>
              <p:nvPr/>
            </p:nvSpPr>
            <p:spPr>
              <a:xfrm>
                <a:off x="969819" y="4327533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9" name="Connettore 1 58"/>
              <p:cNvCxnSpPr>
                <a:endCxn id="58" idx="0"/>
              </p:cNvCxnSpPr>
              <p:nvPr/>
            </p:nvCxnSpPr>
            <p:spPr>
              <a:xfrm>
                <a:off x="1076037" y="3703782"/>
                <a:ext cx="0" cy="62375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1 59"/>
              <p:cNvCxnSpPr/>
              <p:nvPr/>
            </p:nvCxnSpPr>
            <p:spPr>
              <a:xfrm>
                <a:off x="1076037" y="4854006"/>
                <a:ext cx="0" cy="3275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1 60"/>
              <p:cNvCxnSpPr/>
              <p:nvPr/>
            </p:nvCxnSpPr>
            <p:spPr>
              <a:xfrm>
                <a:off x="1076037" y="2826327"/>
                <a:ext cx="0" cy="3509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ttore 1 61"/>
              <p:cNvCxnSpPr/>
              <p:nvPr/>
            </p:nvCxnSpPr>
            <p:spPr>
              <a:xfrm>
                <a:off x="1076037" y="4015657"/>
                <a:ext cx="346363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uppo 62"/>
            <p:cNvGrpSpPr/>
            <p:nvPr/>
          </p:nvGrpSpPr>
          <p:grpSpPr>
            <a:xfrm>
              <a:off x="3976833" y="2840477"/>
              <a:ext cx="452581" cy="2355273"/>
              <a:chOff x="969819" y="2826327"/>
              <a:chExt cx="452581" cy="2355273"/>
            </a:xfrm>
          </p:grpSpPr>
          <p:sp>
            <p:nvSpPr>
              <p:cNvPr id="64" name="Rettangolo 63"/>
              <p:cNvSpPr/>
              <p:nvPr/>
            </p:nvSpPr>
            <p:spPr>
              <a:xfrm>
                <a:off x="969819" y="3177309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64"/>
              <p:cNvSpPr/>
              <p:nvPr/>
            </p:nvSpPr>
            <p:spPr>
              <a:xfrm>
                <a:off x="969819" y="4327533"/>
                <a:ext cx="212436" cy="52647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66" name="Connettore 1 65"/>
              <p:cNvCxnSpPr>
                <a:endCxn id="65" idx="0"/>
              </p:cNvCxnSpPr>
              <p:nvPr/>
            </p:nvCxnSpPr>
            <p:spPr>
              <a:xfrm>
                <a:off x="1076037" y="3703782"/>
                <a:ext cx="0" cy="62375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66"/>
              <p:cNvCxnSpPr/>
              <p:nvPr/>
            </p:nvCxnSpPr>
            <p:spPr>
              <a:xfrm>
                <a:off x="1076037" y="4854006"/>
                <a:ext cx="0" cy="3275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67"/>
              <p:cNvCxnSpPr/>
              <p:nvPr/>
            </p:nvCxnSpPr>
            <p:spPr>
              <a:xfrm>
                <a:off x="1076037" y="2826327"/>
                <a:ext cx="0" cy="35098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68"/>
              <p:cNvCxnSpPr/>
              <p:nvPr/>
            </p:nvCxnSpPr>
            <p:spPr>
              <a:xfrm>
                <a:off x="1076037" y="4015657"/>
                <a:ext cx="346363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Connettore 1 69"/>
            <p:cNvCxnSpPr/>
            <p:nvPr/>
          </p:nvCxnSpPr>
          <p:spPr>
            <a:xfrm flipH="1">
              <a:off x="554182" y="2838021"/>
              <a:ext cx="242916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/>
            <p:cNvCxnSpPr/>
            <p:nvPr/>
          </p:nvCxnSpPr>
          <p:spPr>
            <a:xfrm flipV="1">
              <a:off x="757382" y="4350920"/>
              <a:ext cx="665018" cy="5030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2 81"/>
            <p:cNvCxnSpPr/>
            <p:nvPr/>
          </p:nvCxnSpPr>
          <p:spPr>
            <a:xfrm flipV="1">
              <a:off x="1902691" y="4378330"/>
              <a:ext cx="665018" cy="5030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/>
            <p:cNvCxnSpPr/>
            <p:nvPr/>
          </p:nvCxnSpPr>
          <p:spPr>
            <a:xfrm flipV="1">
              <a:off x="3764396" y="4378330"/>
              <a:ext cx="665018" cy="5030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/>
          </p:nvCxnSpPr>
          <p:spPr>
            <a:xfrm flipH="1">
              <a:off x="3639127" y="2838020"/>
              <a:ext cx="45777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perazione manuale 90"/>
            <p:cNvSpPr/>
            <p:nvPr/>
          </p:nvSpPr>
          <p:spPr>
            <a:xfrm>
              <a:off x="745547" y="5198206"/>
              <a:ext cx="3672032" cy="655782"/>
            </a:xfrm>
            <a:prstGeom prst="flowChartManualOperation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2" name="Connettore 1 91"/>
            <p:cNvCxnSpPr/>
            <p:nvPr/>
          </p:nvCxnSpPr>
          <p:spPr>
            <a:xfrm>
              <a:off x="2567709" y="5853988"/>
              <a:ext cx="0" cy="3509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/>
          </p:nvCxnSpPr>
          <p:spPr>
            <a:xfrm flipH="1">
              <a:off x="2352674" y="6204970"/>
              <a:ext cx="45777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/>
          </p:nvCxnSpPr>
          <p:spPr>
            <a:xfrm flipH="1">
              <a:off x="2452254" y="6278565"/>
              <a:ext cx="2586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/>
          </p:nvCxnSpPr>
          <p:spPr>
            <a:xfrm flipH="1">
              <a:off x="2526144" y="6366311"/>
              <a:ext cx="1062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sellaDiTesto 98"/>
            <p:cNvSpPr txBox="1"/>
            <p:nvPr/>
          </p:nvSpPr>
          <p:spPr>
            <a:xfrm>
              <a:off x="2254484" y="5359605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MUX</a:t>
              </a:r>
              <a:endParaRPr lang="it-IT" dirty="0"/>
            </a:p>
          </p:txBody>
        </p:sp>
        <p:sp>
          <p:nvSpPr>
            <p:cNvPr id="100" name="CasellaDiTesto 99"/>
            <p:cNvSpPr txBox="1"/>
            <p:nvPr/>
          </p:nvSpPr>
          <p:spPr>
            <a:xfrm>
              <a:off x="3027507" y="2597398"/>
              <a:ext cx="78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…….</a:t>
              </a:r>
              <a:endParaRPr lang="it-IT" dirty="0"/>
            </a:p>
          </p:txBody>
        </p:sp>
        <p:sp>
          <p:nvSpPr>
            <p:cNvPr id="101" name="CasellaDiTesto 100"/>
            <p:cNvSpPr txBox="1"/>
            <p:nvPr/>
          </p:nvSpPr>
          <p:spPr>
            <a:xfrm>
              <a:off x="3030106" y="3779946"/>
              <a:ext cx="781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smtClean="0"/>
                <a:t>…….</a:t>
              </a:r>
              <a:endParaRPr lang="it-IT" dirty="0"/>
            </a:p>
          </p:txBody>
        </p:sp>
        <p:sp>
          <p:nvSpPr>
            <p:cNvPr id="102" name="CasellaDiTesto 101"/>
            <p:cNvSpPr txBox="1"/>
            <p:nvPr/>
          </p:nvSpPr>
          <p:spPr>
            <a:xfrm>
              <a:off x="1479553" y="3685711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</a:t>
              </a:r>
              <a:r>
                <a:rPr lang="it-IT" dirty="0" smtClean="0"/>
                <a:t>o</a:t>
              </a:r>
            </a:p>
            <a:p>
              <a:r>
                <a:rPr lang="it-IT" dirty="0" smtClean="0"/>
                <a:t>ADC0</a:t>
              </a:r>
              <a:endParaRPr lang="it-IT" dirty="0"/>
            </a:p>
          </p:txBody>
        </p:sp>
        <p:sp>
          <p:nvSpPr>
            <p:cNvPr id="103" name="CasellaDiTesto 102"/>
            <p:cNvSpPr txBox="1"/>
            <p:nvPr/>
          </p:nvSpPr>
          <p:spPr>
            <a:xfrm>
              <a:off x="2562131" y="3688682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</a:t>
              </a:r>
              <a:r>
                <a:rPr lang="it-IT" dirty="0" smtClean="0"/>
                <a:t>o</a:t>
              </a:r>
            </a:p>
            <a:p>
              <a:r>
                <a:rPr lang="it-IT" dirty="0" smtClean="0"/>
                <a:t>ADC1</a:t>
              </a:r>
              <a:endParaRPr lang="it-IT" dirty="0"/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4429413" y="3692491"/>
              <a:ext cx="7056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t</a:t>
              </a:r>
              <a:r>
                <a:rPr lang="it-IT" dirty="0" smtClean="0"/>
                <a:t>o</a:t>
              </a:r>
            </a:p>
            <a:p>
              <a:r>
                <a:rPr lang="it-IT" dirty="0" err="1" smtClean="0"/>
                <a:t>ADCn</a:t>
              </a:r>
              <a:endParaRPr lang="it-IT" dirty="0"/>
            </a:p>
          </p:txBody>
        </p:sp>
        <p:sp>
          <p:nvSpPr>
            <p:cNvPr id="109" name="CasellaDiTesto 108"/>
            <p:cNvSpPr txBox="1"/>
            <p:nvPr/>
          </p:nvSpPr>
          <p:spPr>
            <a:xfrm>
              <a:off x="93299" y="263248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V</a:t>
              </a:r>
              <a:r>
                <a:rPr lang="it-IT" baseline="-25000" dirty="0" smtClean="0"/>
                <a:t>DD</a:t>
              </a:r>
              <a:endParaRPr lang="it-IT" baseline="-25000" dirty="0"/>
            </a:p>
          </p:txBody>
        </p:sp>
      </p:grpSp>
      <p:grpSp>
        <p:nvGrpSpPr>
          <p:cNvPr id="163" name="Gruppo 162"/>
          <p:cNvGrpSpPr/>
          <p:nvPr/>
        </p:nvGrpSpPr>
        <p:grpSpPr>
          <a:xfrm>
            <a:off x="5854690" y="2183927"/>
            <a:ext cx="5225060" cy="3006762"/>
            <a:chOff x="5397490" y="1888652"/>
            <a:chExt cx="5225060" cy="3006762"/>
          </a:xfrm>
        </p:grpSpPr>
        <p:cxnSp>
          <p:nvCxnSpPr>
            <p:cNvPr id="107" name="Connettore 1 106"/>
            <p:cNvCxnSpPr/>
            <p:nvPr/>
          </p:nvCxnSpPr>
          <p:spPr>
            <a:xfrm flipV="1">
              <a:off x="6004501" y="2364509"/>
              <a:ext cx="0" cy="2501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/>
          </p:nvCxnSpPr>
          <p:spPr>
            <a:xfrm>
              <a:off x="6004501" y="2966730"/>
              <a:ext cx="43840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/>
          </p:nvCxnSpPr>
          <p:spPr>
            <a:xfrm>
              <a:off x="6004501" y="3934142"/>
              <a:ext cx="43840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/>
          </p:nvCxnSpPr>
          <p:spPr>
            <a:xfrm>
              <a:off x="6004500" y="4881416"/>
              <a:ext cx="4396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ttangolo 118"/>
            <p:cNvSpPr/>
            <p:nvPr/>
          </p:nvSpPr>
          <p:spPr>
            <a:xfrm>
              <a:off x="6325655" y="2405063"/>
              <a:ext cx="537108" cy="561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2" name="CasellaDiTesto 121"/>
            <p:cNvSpPr txBox="1"/>
            <p:nvPr/>
          </p:nvSpPr>
          <p:spPr>
            <a:xfrm>
              <a:off x="5397490" y="250123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ch1</a:t>
              </a:r>
              <a:endParaRPr lang="it-IT" dirty="0"/>
            </a:p>
          </p:txBody>
        </p:sp>
        <p:sp>
          <p:nvSpPr>
            <p:cNvPr id="123" name="CasellaDiTesto 122"/>
            <p:cNvSpPr txBox="1"/>
            <p:nvPr/>
          </p:nvSpPr>
          <p:spPr>
            <a:xfrm>
              <a:off x="5397490" y="359528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ch2</a:t>
              </a:r>
              <a:endParaRPr lang="it-IT" dirty="0"/>
            </a:p>
          </p:txBody>
        </p:sp>
        <p:sp>
          <p:nvSpPr>
            <p:cNvPr id="124" name="CasellaDiTesto 123"/>
            <p:cNvSpPr txBox="1"/>
            <p:nvPr/>
          </p:nvSpPr>
          <p:spPr>
            <a:xfrm>
              <a:off x="5401097" y="452608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chN</a:t>
              </a:r>
              <a:endParaRPr lang="it-IT" dirty="0"/>
            </a:p>
          </p:txBody>
        </p:sp>
        <p:sp>
          <p:nvSpPr>
            <p:cNvPr id="125" name="CasellaDiTesto 124"/>
            <p:cNvSpPr txBox="1"/>
            <p:nvPr/>
          </p:nvSpPr>
          <p:spPr>
            <a:xfrm>
              <a:off x="6402271" y="257995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ON</a:t>
              </a:r>
              <a:endParaRPr lang="it-IT" sz="1200" dirty="0"/>
            </a:p>
          </p:txBody>
        </p:sp>
        <p:sp>
          <p:nvSpPr>
            <p:cNvPr id="127" name="CasellaDiTesto 126"/>
            <p:cNvSpPr txBox="1"/>
            <p:nvPr/>
          </p:nvSpPr>
          <p:spPr>
            <a:xfrm>
              <a:off x="5950390" y="2579949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28" name="CasellaDiTesto 127"/>
            <p:cNvSpPr txBox="1"/>
            <p:nvPr/>
          </p:nvSpPr>
          <p:spPr>
            <a:xfrm>
              <a:off x="6808679" y="2579948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6195341" y="3545139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31" name="CasellaDiTesto 130"/>
            <p:cNvSpPr txBox="1"/>
            <p:nvPr/>
          </p:nvSpPr>
          <p:spPr>
            <a:xfrm>
              <a:off x="7432810" y="3550407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32" name="CasellaDiTesto 131"/>
            <p:cNvSpPr txBox="1"/>
            <p:nvPr/>
          </p:nvSpPr>
          <p:spPr>
            <a:xfrm>
              <a:off x="6474619" y="4498032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33" name="CasellaDiTesto 132"/>
            <p:cNvSpPr txBox="1"/>
            <p:nvPr/>
          </p:nvSpPr>
          <p:spPr>
            <a:xfrm>
              <a:off x="7934980" y="4498031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OFF</a:t>
              </a:r>
              <a:endParaRPr lang="it-IT" sz="1200" dirty="0"/>
            </a:p>
          </p:txBody>
        </p:sp>
        <p:sp>
          <p:nvSpPr>
            <p:cNvPr id="136" name="Rettangolo 135"/>
            <p:cNvSpPr/>
            <p:nvPr/>
          </p:nvSpPr>
          <p:spPr>
            <a:xfrm>
              <a:off x="6862763" y="3370253"/>
              <a:ext cx="537108" cy="561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CasellaDiTesto 136"/>
            <p:cNvSpPr txBox="1"/>
            <p:nvPr/>
          </p:nvSpPr>
          <p:spPr>
            <a:xfrm>
              <a:off x="6939379" y="3545140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ON</a:t>
              </a:r>
              <a:endParaRPr lang="it-IT" sz="1200" dirty="0"/>
            </a:p>
          </p:txBody>
        </p:sp>
        <p:sp>
          <p:nvSpPr>
            <p:cNvPr id="138" name="Rettangolo 137"/>
            <p:cNvSpPr/>
            <p:nvPr/>
          </p:nvSpPr>
          <p:spPr>
            <a:xfrm>
              <a:off x="7397872" y="4317526"/>
              <a:ext cx="537108" cy="561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9" name="CasellaDiTesto 138"/>
            <p:cNvSpPr txBox="1"/>
            <p:nvPr/>
          </p:nvSpPr>
          <p:spPr>
            <a:xfrm>
              <a:off x="7474488" y="4492413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ON</a:t>
              </a:r>
              <a:endParaRPr lang="it-IT" sz="1200" dirty="0"/>
            </a:p>
          </p:txBody>
        </p:sp>
        <p:cxnSp>
          <p:nvCxnSpPr>
            <p:cNvPr id="154" name="Connettore 1 153"/>
            <p:cNvCxnSpPr/>
            <p:nvPr/>
          </p:nvCxnSpPr>
          <p:spPr>
            <a:xfrm>
              <a:off x="6589301" y="2284807"/>
              <a:ext cx="0" cy="26219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asellaDiTesto 154"/>
            <p:cNvSpPr txBox="1"/>
            <p:nvPr/>
          </p:nvSpPr>
          <p:spPr>
            <a:xfrm>
              <a:off x="6125751" y="2038592"/>
              <a:ext cx="1117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>
                  <a:solidFill>
                    <a:srgbClr val="FF0000"/>
                  </a:solidFill>
                </a:rPr>
                <a:t>ADC1 </a:t>
              </a:r>
              <a:r>
                <a:rPr lang="it-IT" sz="1100" dirty="0" err="1" smtClean="0">
                  <a:solidFill>
                    <a:srgbClr val="FF0000"/>
                  </a:solidFill>
                </a:rPr>
                <a:t>sampling</a:t>
              </a:r>
              <a:endParaRPr lang="it-IT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56" name="Connettore 1 155"/>
            <p:cNvCxnSpPr/>
            <p:nvPr/>
          </p:nvCxnSpPr>
          <p:spPr>
            <a:xfrm>
              <a:off x="7113378" y="3257841"/>
              <a:ext cx="0" cy="26219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CasellaDiTesto 156"/>
            <p:cNvSpPr txBox="1"/>
            <p:nvPr/>
          </p:nvSpPr>
          <p:spPr>
            <a:xfrm>
              <a:off x="6649828" y="3011626"/>
              <a:ext cx="1117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>
                  <a:solidFill>
                    <a:srgbClr val="FF0000"/>
                  </a:solidFill>
                </a:rPr>
                <a:t>ADC2 </a:t>
              </a:r>
              <a:r>
                <a:rPr lang="it-IT" sz="1100" dirty="0" err="1" smtClean="0">
                  <a:solidFill>
                    <a:srgbClr val="FF0000"/>
                  </a:solidFill>
                </a:rPr>
                <a:t>sampling</a:t>
              </a:r>
              <a:endParaRPr lang="it-IT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58" name="Connettore 1 157"/>
            <p:cNvCxnSpPr/>
            <p:nvPr/>
          </p:nvCxnSpPr>
          <p:spPr>
            <a:xfrm>
              <a:off x="7671098" y="4192037"/>
              <a:ext cx="0" cy="262198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158"/>
            <p:cNvSpPr txBox="1"/>
            <p:nvPr/>
          </p:nvSpPr>
          <p:spPr>
            <a:xfrm>
              <a:off x="7207548" y="3945822"/>
              <a:ext cx="1117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err="1" smtClean="0">
                  <a:solidFill>
                    <a:srgbClr val="FF0000"/>
                  </a:solidFill>
                </a:rPr>
                <a:t>ADCn</a:t>
              </a:r>
              <a:r>
                <a:rPr lang="it-IT" sz="1100" dirty="0" smtClean="0">
                  <a:solidFill>
                    <a:srgbClr val="FF0000"/>
                  </a:solidFill>
                </a:rPr>
                <a:t> </a:t>
              </a:r>
              <a:r>
                <a:rPr lang="it-IT" sz="1100" dirty="0" err="1" smtClean="0">
                  <a:solidFill>
                    <a:srgbClr val="FF0000"/>
                  </a:solidFill>
                </a:rPr>
                <a:t>sampling</a:t>
              </a:r>
              <a:endParaRPr lang="it-IT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60" name="Connettore 1 159"/>
            <p:cNvCxnSpPr/>
            <p:nvPr/>
          </p:nvCxnSpPr>
          <p:spPr>
            <a:xfrm>
              <a:off x="9999251" y="2142865"/>
              <a:ext cx="0" cy="2736328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CasellaDiTesto 161"/>
            <p:cNvSpPr txBox="1"/>
            <p:nvPr/>
          </p:nvSpPr>
          <p:spPr>
            <a:xfrm>
              <a:off x="9375951" y="1888652"/>
              <a:ext cx="1246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>
                  <a:solidFill>
                    <a:srgbClr val="00B050"/>
                  </a:solidFill>
                </a:rPr>
                <a:t>Data </a:t>
              </a:r>
              <a:r>
                <a:rPr lang="it-IT" sz="1100" dirty="0" err="1" smtClean="0">
                  <a:solidFill>
                    <a:srgbClr val="00B050"/>
                  </a:solidFill>
                </a:rPr>
                <a:t>transmission</a:t>
              </a:r>
              <a:endParaRPr lang="it-IT" sz="11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64" name="CasellaDiTesto 163"/>
          <p:cNvSpPr txBox="1"/>
          <p:nvPr/>
        </p:nvSpPr>
        <p:spPr>
          <a:xfrm>
            <a:off x="5025092" y="5508082"/>
            <a:ext cx="673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 smtClean="0"/>
              <a:t>Strain</a:t>
            </a:r>
            <a:r>
              <a:rPr lang="it-IT" dirty="0" smtClean="0"/>
              <a:t> </a:t>
            </a:r>
            <a:r>
              <a:rPr lang="it-IT" dirty="0" err="1" smtClean="0"/>
              <a:t>sensor</a:t>
            </a:r>
            <a:r>
              <a:rPr lang="it-IT" dirty="0" smtClean="0"/>
              <a:t> </a:t>
            </a:r>
            <a:r>
              <a:rPr lang="it-IT" dirty="0" err="1" smtClean="0"/>
              <a:t>branches</a:t>
            </a:r>
            <a:r>
              <a:rPr lang="it-IT" dirty="0" smtClean="0"/>
              <a:t> are V</a:t>
            </a:r>
            <a:r>
              <a:rPr lang="it-IT" baseline="-25000" dirty="0" smtClean="0"/>
              <a:t>DD</a:t>
            </a:r>
            <a:r>
              <a:rPr lang="it-IT" dirty="0" smtClean="0"/>
              <a:t> </a:t>
            </a:r>
            <a:r>
              <a:rPr lang="it-IT" dirty="0" err="1" smtClean="0"/>
              <a:t>supplied</a:t>
            </a:r>
            <a:r>
              <a:rPr lang="it-IT" dirty="0" smtClean="0"/>
              <a:t> </a:t>
            </a:r>
            <a:r>
              <a:rPr lang="it-IT" i="1" dirty="0" smtClean="0"/>
              <a:t>just for the time </a:t>
            </a:r>
            <a:r>
              <a:rPr lang="it-IT" i="1" dirty="0" err="1" smtClean="0"/>
              <a:t>needed</a:t>
            </a:r>
            <a:r>
              <a:rPr lang="it-IT" i="1" dirty="0" smtClean="0"/>
              <a:t> to sample the </a:t>
            </a:r>
            <a:r>
              <a:rPr lang="it-IT" i="1" dirty="0" err="1" smtClean="0"/>
              <a:t>channel</a:t>
            </a:r>
            <a:r>
              <a:rPr lang="it-IT" i="1" dirty="0" smtClean="0"/>
              <a:t> </a:t>
            </a:r>
            <a:r>
              <a:rPr lang="it-IT" dirty="0" smtClean="0"/>
              <a:t>with ADC. In </a:t>
            </a:r>
            <a:r>
              <a:rPr lang="it-IT" dirty="0" err="1" smtClean="0"/>
              <a:t>this</a:t>
            </a:r>
            <a:r>
              <a:rPr lang="it-IT" dirty="0" smtClean="0"/>
              <a:t> way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channel</a:t>
            </a:r>
            <a:r>
              <a:rPr lang="it-IT" dirty="0" smtClean="0"/>
              <a:t> </a:t>
            </a:r>
            <a:r>
              <a:rPr lang="it-IT" dirty="0" err="1" smtClean="0"/>
              <a:t>draws</a:t>
            </a:r>
            <a:r>
              <a:rPr lang="it-IT" dirty="0" smtClean="0"/>
              <a:t> </a:t>
            </a:r>
            <a:r>
              <a:rPr lang="it-IT" dirty="0" err="1" smtClean="0"/>
              <a:t>current</a:t>
            </a:r>
            <a:r>
              <a:rPr lang="it-IT" dirty="0" smtClean="0"/>
              <a:t> for a time &lt;0.5ms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acquisition</a:t>
            </a:r>
            <a:r>
              <a:rPr lang="it-IT" dirty="0" smtClean="0"/>
              <a:t> </a:t>
            </a:r>
            <a:r>
              <a:rPr lang="it-IT" dirty="0" err="1" smtClean="0"/>
              <a:t>interval</a:t>
            </a:r>
            <a:r>
              <a:rPr lang="it-IT" dirty="0" smtClean="0"/>
              <a:t> (~50ms), with a </a:t>
            </a:r>
            <a:r>
              <a:rPr lang="it-IT" b="1" dirty="0" err="1" smtClean="0"/>
              <a:t>power</a:t>
            </a:r>
            <a:r>
              <a:rPr lang="it-IT" b="1" dirty="0" smtClean="0"/>
              <a:t> </a:t>
            </a:r>
            <a:r>
              <a:rPr lang="it-IT" b="1" dirty="0" err="1" smtClean="0"/>
              <a:t>consumption</a:t>
            </a:r>
            <a:r>
              <a:rPr lang="it-IT" b="1" dirty="0" smtClean="0"/>
              <a:t> </a:t>
            </a:r>
            <a:r>
              <a:rPr lang="it-IT" b="1" dirty="0" err="1" smtClean="0"/>
              <a:t>reduction</a:t>
            </a:r>
            <a:r>
              <a:rPr lang="it-IT" b="1" dirty="0" smtClean="0"/>
              <a:t> </a:t>
            </a:r>
            <a:r>
              <a:rPr lang="it-IT" b="1" dirty="0" smtClean="0"/>
              <a:t>up to 90</a:t>
            </a:r>
            <a:r>
              <a:rPr lang="it-IT" b="1" dirty="0" smtClean="0"/>
              <a:t>% </a:t>
            </a:r>
            <a:r>
              <a:rPr lang="it-IT" dirty="0" smtClean="0"/>
              <a:t>for </a:t>
            </a:r>
            <a:r>
              <a:rPr lang="it-IT" dirty="0" err="1" smtClean="0"/>
              <a:t>strain</a:t>
            </a:r>
            <a:r>
              <a:rPr lang="it-IT" dirty="0" smtClean="0"/>
              <a:t> </a:t>
            </a:r>
            <a:r>
              <a:rPr lang="it-IT" dirty="0" err="1" smtClean="0"/>
              <a:t>gauge</a:t>
            </a:r>
            <a:r>
              <a:rPr lang="it-IT" dirty="0" smtClean="0"/>
              <a:t> </a:t>
            </a:r>
            <a:r>
              <a:rPr lang="it-IT" dirty="0" err="1" smtClean="0"/>
              <a:t>electronics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49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479224" y="277666"/>
            <a:ext cx="5309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smtClean="0"/>
              <a:t>YAW, PITCH and ROLL ESTIMATION</a:t>
            </a:r>
            <a:endParaRPr lang="it-IT" sz="2800" b="1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05864" y="1323483"/>
            <a:ext cx="1141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A </a:t>
            </a:r>
            <a:r>
              <a:rPr lang="it-IT" dirty="0" err="1" smtClean="0"/>
              <a:t>sensor</a:t>
            </a:r>
            <a:r>
              <a:rPr lang="it-IT" dirty="0" smtClean="0"/>
              <a:t> fusion </a:t>
            </a:r>
            <a:r>
              <a:rPr lang="it-IT" dirty="0" err="1" smtClean="0"/>
              <a:t>algorithm</a:t>
            </a:r>
            <a:r>
              <a:rPr lang="it-IT" dirty="0" smtClean="0"/>
              <a:t> (</a:t>
            </a:r>
            <a:r>
              <a:rPr lang="it-IT" dirty="0" err="1" smtClean="0"/>
              <a:t>Madgwick’s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)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implemented</a:t>
            </a:r>
            <a:r>
              <a:rPr lang="it-IT" dirty="0" smtClean="0"/>
              <a:t> in the ESP32Thing software. The </a:t>
            </a:r>
            <a:r>
              <a:rPr lang="it-IT" dirty="0" err="1" smtClean="0"/>
              <a:t>algorithm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provided</a:t>
            </a:r>
            <a:r>
              <a:rPr lang="it-IT" dirty="0" smtClean="0"/>
              <a:t> by (</a:t>
            </a:r>
            <a:r>
              <a:rPr lang="it-IT" dirty="0" err="1" smtClean="0"/>
              <a:t>calibrated</a:t>
            </a:r>
            <a:r>
              <a:rPr lang="it-IT" dirty="0" smtClean="0"/>
              <a:t>) </a:t>
            </a:r>
            <a:r>
              <a:rPr lang="it-IT" dirty="0" err="1" smtClean="0"/>
              <a:t>accelerometer</a:t>
            </a:r>
            <a:r>
              <a:rPr lang="it-IT" dirty="0" smtClean="0"/>
              <a:t>, </a:t>
            </a:r>
            <a:r>
              <a:rPr lang="it-IT" dirty="0" err="1" smtClean="0"/>
              <a:t>gyroscope</a:t>
            </a:r>
            <a:r>
              <a:rPr lang="it-IT" dirty="0" smtClean="0"/>
              <a:t> and </a:t>
            </a:r>
            <a:r>
              <a:rPr lang="it-IT" dirty="0" err="1" smtClean="0"/>
              <a:t>magnetometer</a:t>
            </a:r>
            <a:r>
              <a:rPr lang="it-IT" dirty="0" smtClean="0"/>
              <a:t> to compute </a:t>
            </a:r>
            <a:r>
              <a:rPr lang="it-IT" b="1" u="sng" dirty="0" err="1" smtClean="0"/>
              <a:t>absolute</a:t>
            </a:r>
            <a:r>
              <a:rPr lang="it-IT" b="1" u="sng" dirty="0" smtClean="0"/>
              <a:t> </a:t>
            </a:r>
            <a:r>
              <a:rPr lang="it-IT" b="1" u="sng" dirty="0" err="1" smtClean="0"/>
              <a:t>orientation</a:t>
            </a:r>
            <a:r>
              <a:rPr lang="it-IT" b="1" u="sng" dirty="0" smtClean="0"/>
              <a:t> </a:t>
            </a:r>
            <a:r>
              <a:rPr lang="it-IT" dirty="0" smtClean="0"/>
              <a:t>of the </a:t>
            </a:r>
            <a:r>
              <a:rPr lang="it-IT" dirty="0" err="1" smtClean="0"/>
              <a:t>wristband</a:t>
            </a:r>
            <a:r>
              <a:rPr lang="it-IT" dirty="0" smtClean="0"/>
              <a:t> in the 3D </a:t>
            </a:r>
            <a:r>
              <a:rPr lang="it-IT" dirty="0" err="1" smtClean="0"/>
              <a:t>space</a:t>
            </a:r>
            <a:r>
              <a:rPr lang="it-IT" dirty="0" smtClean="0"/>
              <a:t>. Fast </a:t>
            </a:r>
            <a:r>
              <a:rPr lang="it-IT" dirty="0" err="1" smtClean="0"/>
              <a:t>movement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can be </a:t>
            </a:r>
            <a:r>
              <a:rPr lang="it-IT" dirty="0" err="1" smtClean="0"/>
              <a:t>enabled</a:t>
            </a:r>
            <a:r>
              <a:rPr lang="it-IT" dirty="0" smtClean="0"/>
              <a:t> </a:t>
            </a:r>
            <a:r>
              <a:rPr lang="it-IT" dirty="0" err="1" smtClean="0"/>
              <a:t>increasing</a:t>
            </a:r>
            <a:r>
              <a:rPr lang="it-IT" dirty="0" smtClean="0"/>
              <a:t> the </a:t>
            </a:r>
            <a:r>
              <a:rPr lang="it-IT" dirty="0" err="1" smtClean="0"/>
              <a:t>frequency</a:t>
            </a:r>
            <a:r>
              <a:rPr lang="it-IT" dirty="0" smtClean="0"/>
              <a:t> </a:t>
            </a:r>
            <a:r>
              <a:rPr lang="it-IT" dirty="0" err="1" smtClean="0"/>
              <a:t>sampling</a:t>
            </a:r>
            <a:r>
              <a:rPr lang="it-IT" dirty="0" smtClean="0"/>
              <a:t> of the </a:t>
            </a:r>
            <a:r>
              <a:rPr lang="it-IT" dirty="0" err="1" smtClean="0"/>
              <a:t>algorithm</a:t>
            </a:r>
            <a:r>
              <a:rPr lang="it-IT" dirty="0" smtClean="0"/>
              <a:t> (iterative) </a:t>
            </a:r>
            <a:r>
              <a:rPr lang="it-IT" dirty="0" err="1" smtClean="0"/>
              <a:t>at</a:t>
            </a:r>
            <a:r>
              <a:rPr lang="it-IT" dirty="0" smtClean="0"/>
              <a:t> a </a:t>
            </a:r>
            <a:r>
              <a:rPr lang="it-IT" dirty="0" err="1" smtClean="0"/>
              <a:t>cost</a:t>
            </a:r>
            <a:r>
              <a:rPr lang="it-IT" dirty="0" smtClean="0"/>
              <a:t> of more </a:t>
            </a:r>
            <a:r>
              <a:rPr lang="it-IT" dirty="0" err="1" smtClean="0"/>
              <a:t>computational</a:t>
            </a:r>
            <a:r>
              <a:rPr lang="it-IT" dirty="0" smtClean="0"/>
              <a:t> </a:t>
            </a:r>
            <a:r>
              <a:rPr lang="it-IT" dirty="0" err="1" smtClean="0"/>
              <a:t>power</a:t>
            </a:r>
            <a:r>
              <a:rPr lang="it-IT" dirty="0" smtClean="0"/>
              <a:t>.</a:t>
            </a:r>
          </a:p>
        </p:txBody>
      </p:sp>
      <p:grpSp>
        <p:nvGrpSpPr>
          <p:cNvPr id="22" name="Gruppo 21"/>
          <p:cNvGrpSpPr/>
          <p:nvPr/>
        </p:nvGrpSpPr>
        <p:grpSpPr>
          <a:xfrm>
            <a:off x="734438" y="2943225"/>
            <a:ext cx="10562262" cy="3315325"/>
            <a:chOff x="1400175" y="3200400"/>
            <a:chExt cx="10562262" cy="3315325"/>
          </a:xfrm>
        </p:grpSpPr>
        <p:sp>
          <p:nvSpPr>
            <p:cNvPr id="6" name="Rettangolo arrotondato 5"/>
            <p:cNvSpPr/>
            <p:nvPr/>
          </p:nvSpPr>
          <p:spPr>
            <a:xfrm>
              <a:off x="1400175" y="3200400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Accelerometer</a:t>
              </a:r>
              <a:endParaRPr lang="it-IT" dirty="0" smtClean="0"/>
            </a:p>
            <a:p>
              <a:pPr algn="ctr"/>
              <a:r>
                <a:rPr lang="it-IT" dirty="0" smtClean="0"/>
                <a:t>data</a:t>
              </a:r>
              <a:endParaRPr lang="it-IT" dirty="0"/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1400175" y="4367525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Gyroscope</a:t>
              </a:r>
              <a:endParaRPr lang="it-IT" dirty="0" smtClean="0"/>
            </a:p>
            <a:p>
              <a:pPr algn="ctr"/>
              <a:r>
                <a:rPr lang="it-IT" dirty="0" smtClean="0"/>
                <a:t>data</a:t>
              </a:r>
              <a:endParaRPr lang="it-IT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1400175" y="5534650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Magnetometer</a:t>
              </a:r>
              <a:r>
                <a:rPr lang="it-IT" dirty="0" smtClean="0"/>
                <a:t> Data</a:t>
              </a:r>
              <a:endParaRPr lang="it-IT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3952875" y="3200400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Gravity</a:t>
              </a:r>
              <a:endParaRPr lang="it-IT" dirty="0" smtClean="0"/>
            </a:p>
            <a:p>
              <a:pPr algn="ctr"/>
              <a:r>
                <a:rPr lang="it-IT" dirty="0" smtClean="0"/>
                <a:t>info</a:t>
              </a:r>
              <a:endParaRPr lang="it-IT" dirty="0"/>
            </a:p>
          </p:txBody>
        </p:sp>
        <p:sp>
          <p:nvSpPr>
            <p:cNvPr id="10" name="Rettangolo arrotondato 9"/>
            <p:cNvSpPr/>
            <p:nvPr/>
          </p:nvSpPr>
          <p:spPr>
            <a:xfrm>
              <a:off x="3952875" y="4367525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Transient</a:t>
              </a:r>
              <a:endParaRPr lang="it-IT" dirty="0" smtClean="0"/>
            </a:p>
            <a:p>
              <a:pPr algn="ctr"/>
              <a:r>
                <a:rPr lang="it-IT" dirty="0" err="1" smtClean="0"/>
                <a:t>Correction</a:t>
              </a:r>
              <a:r>
                <a:rPr lang="it-IT" dirty="0" smtClean="0"/>
                <a:t> info</a:t>
              </a:r>
              <a:endParaRPr lang="it-IT" dirty="0"/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3952875" y="5534650"/>
              <a:ext cx="1771650" cy="9810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North pole</a:t>
              </a:r>
            </a:p>
            <a:p>
              <a:pPr algn="ctr"/>
              <a:r>
                <a:rPr lang="it-IT" dirty="0" err="1" smtClean="0"/>
                <a:t>direction</a:t>
              </a:r>
              <a:endParaRPr lang="it-IT" dirty="0"/>
            </a:p>
          </p:txBody>
        </p:sp>
        <p:sp>
          <p:nvSpPr>
            <p:cNvPr id="12" name="Rettangolo arrotondato 11"/>
            <p:cNvSpPr/>
            <p:nvPr/>
          </p:nvSpPr>
          <p:spPr>
            <a:xfrm>
              <a:off x="6715125" y="4181475"/>
              <a:ext cx="2400300" cy="14859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Madgwick’s</a:t>
              </a:r>
              <a:endParaRPr lang="it-IT" dirty="0" smtClean="0"/>
            </a:p>
            <a:p>
              <a:pPr algn="ctr"/>
              <a:r>
                <a:rPr lang="it-IT" dirty="0" err="1" smtClean="0"/>
                <a:t>algorithm</a:t>
              </a:r>
              <a:endParaRPr lang="it-IT" dirty="0"/>
            </a:p>
          </p:txBody>
        </p:sp>
        <p:sp>
          <p:nvSpPr>
            <p:cNvPr id="13" name="Freccia a destra 12"/>
            <p:cNvSpPr/>
            <p:nvPr/>
          </p:nvSpPr>
          <p:spPr>
            <a:xfrm>
              <a:off x="3362325" y="3552824"/>
              <a:ext cx="400050" cy="276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Freccia a destra 13"/>
            <p:cNvSpPr/>
            <p:nvPr/>
          </p:nvSpPr>
          <p:spPr>
            <a:xfrm>
              <a:off x="3362325" y="4719948"/>
              <a:ext cx="400050" cy="276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Freccia a destra 14"/>
            <p:cNvSpPr/>
            <p:nvPr/>
          </p:nvSpPr>
          <p:spPr>
            <a:xfrm>
              <a:off x="3362325" y="5887072"/>
              <a:ext cx="400050" cy="276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Freccia angolare in su 16"/>
            <p:cNvSpPr/>
            <p:nvPr/>
          </p:nvSpPr>
          <p:spPr>
            <a:xfrm flipV="1">
              <a:off x="5800724" y="3578861"/>
              <a:ext cx="2286001" cy="500375"/>
            </a:xfrm>
            <a:prstGeom prst="bent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Freccia angolare in su 17"/>
            <p:cNvSpPr/>
            <p:nvPr/>
          </p:nvSpPr>
          <p:spPr>
            <a:xfrm>
              <a:off x="5800724" y="5736899"/>
              <a:ext cx="2286001" cy="490534"/>
            </a:xfrm>
            <a:prstGeom prst="bent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reccia a destra 18"/>
            <p:cNvSpPr/>
            <p:nvPr/>
          </p:nvSpPr>
          <p:spPr>
            <a:xfrm>
              <a:off x="5912377" y="4719947"/>
              <a:ext cx="614895" cy="276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reccia a destra 19"/>
            <p:cNvSpPr/>
            <p:nvPr/>
          </p:nvSpPr>
          <p:spPr>
            <a:xfrm>
              <a:off x="9303278" y="4719947"/>
              <a:ext cx="614895" cy="2762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10070572" y="4442560"/>
              <a:ext cx="18918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2400" dirty="0" smtClean="0"/>
                <a:t>ABSOLUTE</a:t>
              </a:r>
            </a:p>
            <a:p>
              <a:pPr algn="ctr"/>
              <a:r>
                <a:rPr lang="it-IT" sz="2400" dirty="0" smtClean="0"/>
                <a:t>ORIENTATION</a:t>
              </a:r>
              <a:endParaRPr lang="it-IT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06257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806</Words>
  <Application>Microsoft Office PowerPoint</Application>
  <PresentationFormat>Widescreen</PresentationFormat>
  <Paragraphs>150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Maita</dc:creator>
  <cp:lastModifiedBy>Francesco Maita</cp:lastModifiedBy>
  <cp:revision>39</cp:revision>
  <dcterms:created xsi:type="dcterms:W3CDTF">2018-01-24T08:01:45Z</dcterms:created>
  <dcterms:modified xsi:type="dcterms:W3CDTF">2018-01-25T07:42:02Z</dcterms:modified>
</cp:coreProperties>
</file>